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5c56461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5c56461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5c564617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5c564617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5c56461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5c56461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5c56461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5c56461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5c564617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5c564617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5c564617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5c564617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5c564617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5c564617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5c564617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5c564617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5c56461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5c56461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5c564617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5c564617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5c56461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95c56461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5c564617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5c564617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5c564617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5c564617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5c564617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95c564617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5c564617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95c564617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5c56461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5c56461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5e5c886a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5e5c886a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95e5c886a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95e5c886a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5c564617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5c564617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5c56461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5c56461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5c564617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5c564617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95c564617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95c564617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5c564617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5c564617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5c564617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5c564617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95c564617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95c564617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95c56461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95c56461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5c564617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5c564617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5c564617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5c564617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5c564617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5c564617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95c564617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95c564617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5c564617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5c564617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5c564617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95c564617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5c564617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5c564617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95c564617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95c564617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95c564617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95c564617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95c564617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95c564617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5c564617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95c564617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95c56461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95c56461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95c564617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95c564617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5c564617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5c564617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95e5c886a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95e5c886a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95e5c886a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95e5c886a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5e5c886a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95e5c886a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5c56461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5c56461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95c564617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95c564617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95c564617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95c564617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5c564617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5c564617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5c564617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5c56461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5c564617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5c564617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5c564617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5c564617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Design Pattern</a:t>
            </a:r>
            <a:endParaRPr/>
          </a:p>
        </p:txBody>
      </p:sp>
      <p:sp>
        <p:nvSpPr>
          <p:cNvPr id="68" name="Google Shape;68;p13"/>
          <p:cNvSpPr txBox="1"/>
          <p:nvPr>
            <p:ph idx="1" type="subTitle"/>
          </p:nvPr>
        </p:nvSpPr>
        <p:spPr>
          <a:xfrm>
            <a:off x="390525" y="2789114"/>
            <a:ext cx="8222100" cy="137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18520539 - Thi Thanh Chương</a:t>
            </a:r>
            <a:endParaRPr/>
          </a:p>
          <a:p>
            <a:pPr indent="0" lvl="0" marL="0" rtl="0" algn="l">
              <a:spcBef>
                <a:spcPts val="0"/>
              </a:spcBef>
              <a:spcAft>
                <a:spcPts val="0"/>
              </a:spcAft>
              <a:buNone/>
            </a:pPr>
            <a:r>
              <a:rPr lang="en"/>
              <a:t>18520451 - Lê Tuấn Anh</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2157000" y="969450"/>
            <a:ext cx="6987000" cy="4174055"/>
          </a:xfrm>
          <a:prstGeom prst="rect">
            <a:avLst/>
          </a:prstGeom>
          <a:noFill/>
          <a:ln>
            <a:noFill/>
          </a:ln>
        </p:spPr>
      </p:pic>
      <p:sp>
        <p:nvSpPr>
          <p:cNvPr id="126" name="Google Shape;126;p22"/>
          <p:cNvSpPr txBox="1"/>
          <p:nvPr/>
        </p:nvSpPr>
        <p:spPr>
          <a:xfrm>
            <a:off x="2620925" y="2848525"/>
            <a:ext cx="31002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ConcreteProduct</a:t>
            </a:r>
            <a:r>
              <a:rPr lang="en" sz="1350">
                <a:solidFill>
                  <a:srgbClr val="1B1B1B"/>
                </a:solidFill>
                <a:highlight>
                  <a:srgbClr val="FFFFFF"/>
                </a:highlight>
                <a:latin typeface="Open Sans"/>
                <a:ea typeface="Open Sans"/>
                <a:cs typeface="Open Sans"/>
                <a:sym typeface="Open Sans"/>
              </a:rPr>
              <a:t>: Là các cách triển khai khác nhau của AbstractProduct gồm nhiều các biến thể. Mỗi nhóm AbstractProduct phải được thực hiện cùng các biến thể nhất định.</a:t>
            </a:r>
            <a:endParaRPr sz="1350">
              <a:solidFill>
                <a:srgbClr val="1B1B1B"/>
              </a:solidFill>
              <a:highlight>
                <a:srgbClr val="FFFFFF"/>
              </a:highlight>
              <a:latin typeface="Open Sans"/>
              <a:ea typeface="Open Sans"/>
              <a:cs typeface="Open Sans"/>
              <a:sym typeface="Open Sans"/>
            </a:endParaRPr>
          </a:p>
        </p:txBody>
      </p:sp>
      <p:sp>
        <p:nvSpPr>
          <p:cNvPr id="127" name="Google Shape;127;p22"/>
          <p:cNvSpPr txBox="1"/>
          <p:nvPr/>
        </p:nvSpPr>
        <p:spPr>
          <a:xfrm>
            <a:off x="0" y="1180650"/>
            <a:ext cx="2037600" cy="25431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ConcreteFactory</a:t>
            </a:r>
            <a:r>
              <a:rPr lang="en" sz="1350">
                <a:solidFill>
                  <a:srgbClr val="1B1B1B"/>
                </a:solidFill>
                <a:highlight>
                  <a:srgbClr val="FFFFFF"/>
                </a:highlight>
                <a:latin typeface="Open Sans"/>
                <a:ea typeface="Open Sans"/>
                <a:cs typeface="Open Sans"/>
                <a:sym typeface="Open Sans"/>
              </a:rPr>
              <a:t>: Xây dựng, cài đặt, thực hiện các phương thức được tạo nên từ Abstract Factory. Mỗi ConcreteFactory tương ứng với một biến thể khác của product và chỉ tạo ra những biến thể của sản phẩm đó. </a:t>
            </a:r>
            <a:endParaRPr sz="1350">
              <a:solidFill>
                <a:srgbClr val="1B1B1B"/>
              </a:solidFill>
              <a:highlight>
                <a:srgbClr val="FFFFFF"/>
              </a:highlight>
              <a:latin typeface="Open Sans"/>
              <a:ea typeface="Open Sans"/>
              <a:cs typeface="Open Sans"/>
              <a:sym typeface="Open Sans"/>
            </a:endParaRPr>
          </a:p>
        </p:txBody>
      </p:sp>
      <p:sp>
        <p:nvSpPr>
          <p:cNvPr id="128" name="Google Shape;128;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29" name="Google Shape;129;p22"/>
          <p:cNvSpPr txBox="1"/>
          <p:nvPr/>
        </p:nvSpPr>
        <p:spPr>
          <a:xfrm>
            <a:off x="0" y="672050"/>
            <a:ext cx="351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Ý nghĩa của từng thành viên:</a:t>
            </a:r>
            <a:endParaRPr sz="1800">
              <a:latin typeface="Roboto"/>
              <a:ea typeface="Roboto"/>
              <a:cs typeface="Roboto"/>
              <a:sym typeface="Roboto"/>
            </a:endParaRPr>
          </a:p>
          <a:p>
            <a:pPr indent="0" lvl="0" marL="0" rtl="0" algn="l">
              <a:spcBef>
                <a:spcPts val="0"/>
              </a:spcBef>
              <a:spcAft>
                <a:spcPts val="0"/>
              </a:spcAft>
              <a:buNone/>
            </a:pPr>
            <a:r>
              <a:t/>
            </a:r>
            <a:endParaRPr sz="1800"/>
          </a:p>
        </p:txBody>
      </p:sp>
      <p:sp>
        <p:nvSpPr>
          <p:cNvPr id="130" name="Google Shape;130;p22"/>
          <p:cNvSpPr txBox="1"/>
          <p:nvPr/>
        </p:nvSpPr>
        <p:spPr>
          <a:xfrm>
            <a:off x="5007425" y="745350"/>
            <a:ext cx="31002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Client</a:t>
            </a:r>
            <a:r>
              <a:rPr lang="en" sz="1350">
                <a:solidFill>
                  <a:srgbClr val="1B1B1B"/>
                </a:solidFill>
                <a:highlight>
                  <a:srgbClr val="FFFFFF"/>
                </a:highlight>
                <a:latin typeface="Open Sans"/>
                <a:ea typeface="Open Sans"/>
                <a:cs typeface="Open Sans"/>
                <a:sym typeface="Open Sans"/>
              </a:rPr>
              <a:t>: là đối tượng sử dụng AbstractFactory, AbstractProduct và client cũng có thể làm việc với bất kỳ biến thể nào của ConcreteFactory, ConcreteProduct, miễn là nó có giao tiếp với đối tượng (object) thông qua abstract interface</a:t>
            </a:r>
            <a:endParaRPr b="1" sz="1350">
              <a:solidFill>
                <a:srgbClr val="1B1B1B"/>
              </a:solidFill>
              <a:highlight>
                <a:srgbClr val="FFFFFF"/>
              </a:highlight>
              <a:latin typeface="Open Sans"/>
              <a:ea typeface="Open Sans"/>
              <a:cs typeface="Open Sans"/>
              <a:sym typeface="Open Sans"/>
            </a:endParaRPr>
          </a:p>
        </p:txBody>
      </p:sp>
      <p:sp>
        <p:nvSpPr>
          <p:cNvPr id="131" name="Google Shape;131;p22"/>
          <p:cNvSpPr txBox="1"/>
          <p:nvPr/>
        </p:nvSpPr>
        <p:spPr>
          <a:xfrm>
            <a:off x="0" y="1223550"/>
            <a:ext cx="2157000" cy="15873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AbstractFactory</a:t>
            </a:r>
            <a:r>
              <a:rPr lang="en" sz="1350">
                <a:solidFill>
                  <a:srgbClr val="1B1B1B"/>
                </a:solidFill>
                <a:highlight>
                  <a:srgbClr val="FFFFFF"/>
                </a:highlight>
                <a:latin typeface="Open Sans"/>
                <a:ea typeface="Open Sans"/>
                <a:cs typeface="Open Sans"/>
                <a:sym typeface="Open Sans"/>
              </a:rPr>
              <a:t>: Khai báo dạng interface hoặc abstract class chứa các phương thức để tạo ra các đối tượng Abstract Product.</a:t>
            </a:r>
            <a:endParaRPr sz="1350">
              <a:solidFill>
                <a:srgbClr val="1B1B1B"/>
              </a:solidFill>
              <a:highlight>
                <a:srgbClr val="FFFFFF"/>
              </a:highlight>
              <a:latin typeface="Open Sans"/>
              <a:ea typeface="Open Sans"/>
              <a:cs typeface="Open Sans"/>
              <a:sym typeface="Open Sans"/>
            </a:endParaRPr>
          </a:p>
        </p:txBody>
      </p:sp>
      <p:sp>
        <p:nvSpPr>
          <p:cNvPr id="132" name="Google Shape;132;p22"/>
          <p:cNvSpPr txBox="1"/>
          <p:nvPr/>
        </p:nvSpPr>
        <p:spPr>
          <a:xfrm>
            <a:off x="3154875" y="2772250"/>
            <a:ext cx="25770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AbstractProduct</a:t>
            </a:r>
            <a:r>
              <a:rPr lang="en" sz="1350">
                <a:solidFill>
                  <a:srgbClr val="1B1B1B"/>
                </a:solidFill>
                <a:highlight>
                  <a:srgbClr val="FFFFFF"/>
                </a:highlight>
                <a:latin typeface="Open Sans"/>
                <a:ea typeface="Open Sans"/>
                <a:cs typeface="Open Sans"/>
                <a:sym typeface="Open Sans"/>
              </a:rPr>
              <a:t>: Khai báo dạng interface hoặc abstract class cho một tập hợp các product riêng biệt nhưng có liên quan đến nhau. </a:t>
            </a:r>
            <a:endParaRPr sz="1350">
              <a:solidFill>
                <a:srgbClr val="1B1B1B"/>
              </a:solidFill>
              <a:highlight>
                <a:srgbClr val="FFFFFF"/>
              </a:highlight>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38" name="Google Shape;138;p23"/>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Ý nghĩa của từng thành viên:</a:t>
            </a:r>
            <a:endParaRPr sz="1800">
              <a:latin typeface="Roboto"/>
              <a:ea typeface="Roboto"/>
              <a:cs typeface="Roboto"/>
              <a:sym typeface="Roboto"/>
            </a:endParaRPr>
          </a:p>
        </p:txBody>
      </p:sp>
      <p:sp>
        <p:nvSpPr>
          <p:cNvPr id="139" name="Google Shape;139;p23"/>
          <p:cNvSpPr txBox="1"/>
          <p:nvPr/>
        </p:nvSpPr>
        <p:spPr>
          <a:xfrm>
            <a:off x="185400" y="1455450"/>
            <a:ext cx="8652300" cy="302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4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AbstractFactory</a:t>
            </a:r>
            <a:r>
              <a:rPr lang="en" sz="1350">
                <a:solidFill>
                  <a:srgbClr val="1B1B1B"/>
                </a:solidFill>
                <a:highlight>
                  <a:srgbClr val="FFFFFF"/>
                </a:highlight>
                <a:latin typeface="Open Sans"/>
                <a:ea typeface="Open Sans"/>
                <a:cs typeface="Open Sans"/>
                <a:sym typeface="Open Sans"/>
              </a:rPr>
              <a:t>: Khai báo dạng interface hoặc abstract class chứa các phương thức để tạo ra các đối tượng Abstract Product.</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ConcreteFactory</a:t>
            </a:r>
            <a:r>
              <a:rPr lang="en" sz="1350">
                <a:solidFill>
                  <a:srgbClr val="1B1B1B"/>
                </a:solidFill>
                <a:highlight>
                  <a:srgbClr val="FFFFFF"/>
                </a:highlight>
                <a:latin typeface="Open Sans"/>
                <a:ea typeface="Open Sans"/>
                <a:cs typeface="Open Sans"/>
                <a:sym typeface="Open Sans"/>
              </a:rPr>
              <a:t>: Xây dựng, cài đặt, thực hiện các phương thức được tạo nên từ Abstract Factory. Mỗi ConcreteFactory tương ứng với một biến thể khác của product và chỉ tạo ra những biến thể của sản phẩm đó.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AbstractProduct</a:t>
            </a:r>
            <a:r>
              <a:rPr lang="en" sz="1350">
                <a:solidFill>
                  <a:srgbClr val="1B1B1B"/>
                </a:solidFill>
                <a:highlight>
                  <a:srgbClr val="FFFFFF"/>
                </a:highlight>
                <a:latin typeface="Open Sans"/>
                <a:ea typeface="Open Sans"/>
                <a:cs typeface="Open Sans"/>
                <a:sym typeface="Open Sans"/>
              </a:rPr>
              <a:t>: Khai báo dạng interface hoặc abstract class cho một tập hợp các product riêng biệt nhưng có liên quan đến nhau.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ConcreteProduct</a:t>
            </a:r>
            <a:r>
              <a:rPr lang="en" sz="1350">
                <a:solidFill>
                  <a:srgbClr val="1B1B1B"/>
                </a:solidFill>
                <a:highlight>
                  <a:srgbClr val="FFFFFF"/>
                </a:highlight>
                <a:latin typeface="Open Sans"/>
                <a:ea typeface="Open Sans"/>
                <a:cs typeface="Open Sans"/>
                <a:sym typeface="Open Sans"/>
              </a:rPr>
              <a:t>: Là các cách triển khai khác nhau của AbstractProduct gồm nhiều các biến thể. Mỗi nhóm AbstractProduct phải được thực hiện cùng các biến thể nhất định.</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Client</a:t>
            </a:r>
            <a:r>
              <a:rPr lang="en" sz="1350">
                <a:solidFill>
                  <a:srgbClr val="1B1B1B"/>
                </a:solidFill>
                <a:highlight>
                  <a:srgbClr val="FFFFFF"/>
                </a:highlight>
                <a:latin typeface="Open Sans"/>
                <a:ea typeface="Open Sans"/>
                <a:cs typeface="Open Sans"/>
                <a:sym typeface="Open Sans"/>
              </a:rPr>
              <a:t>: là đối tượng sử dụng AbstractFactory, AbstractProduct và client cũng có thể làm việc với bất kỳ biến thể nào của ConcreteFactory, ConcreteProduct, miễn là nó có giao tiếp với đối tượng (object) thông qua abstract interface</a:t>
            </a:r>
            <a:endParaRPr sz="1350">
              <a:solidFill>
                <a:srgbClr val="1B1B1B"/>
              </a:solidFill>
              <a:highlight>
                <a:srgbClr val="FFFFFF"/>
              </a:highlight>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45" name="Google Shape;145;p24"/>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Collaborations:</a:t>
            </a:r>
            <a:endParaRPr sz="1800">
              <a:latin typeface="Roboto"/>
              <a:ea typeface="Roboto"/>
              <a:cs typeface="Roboto"/>
              <a:sym typeface="Roboto"/>
            </a:endParaRPr>
          </a:p>
        </p:txBody>
      </p:sp>
      <p:sp>
        <p:nvSpPr>
          <p:cNvPr id="146" name="Google Shape;146;p24"/>
          <p:cNvSpPr txBox="1"/>
          <p:nvPr/>
        </p:nvSpPr>
        <p:spPr>
          <a:xfrm>
            <a:off x="229500" y="3247375"/>
            <a:ext cx="8685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5F5F5"/>
                </a:highlight>
                <a:latin typeface="Roboto"/>
                <a:ea typeface="Roboto"/>
                <a:cs typeface="Roboto"/>
                <a:sym typeface="Roboto"/>
              </a:rPr>
              <a:t>Thông thường, một phiên bản duy nhất của lớp ConcreteFactory được tạo tại thời điểm chạy. ConcreteFactory tạo ra các đối tượng sản phẩm có một triển khai cụ thể. Tạo ra các loại đối tượng sản phẩm khác nhau, client sử dụng ConcreteFactory khác nhau.</a:t>
            </a:r>
            <a:endParaRPr sz="1800">
              <a:highlight>
                <a:srgbClr val="F5F5F5"/>
              </a:highlight>
              <a:latin typeface="Roboto"/>
              <a:ea typeface="Roboto"/>
              <a:cs typeface="Roboto"/>
              <a:sym typeface="Roboto"/>
            </a:endParaRPr>
          </a:p>
          <a:p>
            <a:pPr indent="0" lvl="0" marL="0" rtl="0" algn="l">
              <a:spcBef>
                <a:spcPts val="0"/>
              </a:spcBef>
              <a:spcAft>
                <a:spcPts val="0"/>
              </a:spcAft>
              <a:buNone/>
            </a:pPr>
            <a:r>
              <a:rPr lang="en" sz="1800">
                <a:highlight>
                  <a:srgbClr val="F5F5F5"/>
                </a:highlight>
                <a:latin typeface="Roboto"/>
                <a:ea typeface="Roboto"/>
                <a:cs typeface="Roboto"/>
                <a:sym typeface="Roboto"/>
              </a:rPr>
              <a:t>AbstractFactory định nghĩa việc tạo các đối tượng sản phẩm cho ConcreteFactory con của nó.</a:t>
            </a:r>
            <a:endParaRPr sz="1800">
              <a:latin typeface="Roboto"/>
              <a:ea typeface="Roboto"/>
              <a:cs typeface="Roboto"/>
              <a:sym typeface="Roboto"/>
            </a:endParaRPr>
          </a:p>
        </p:txBody>
      </p:sp>
      <p:pic>
        <p:nvPicPr>
          <p:cNvPr id="147" name="Google Shape;147;p24"/>
          <p:cNvPicPr preferRelativeResize="0"/>
          <p:nvPr/>
        </p:nvPicPr>
        <p:blipFill>
          <a:blip r:embed="rId3">
            <a:alphaModFix/>
          </a:blip>
          <a:stretch>
            <a:fillRect/>
          </a:stretch>
        </p:blipFill>
        <p:spPr>
          <a:xfrm>
            <a:off x="1950425" y="806400"/>
            <a:ext cx="6582125" cy="2323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Ưu và nhược điểm:</a:t>
            </a:r>
            <a:endParaRPr sz="3100"/>
          </a:p>
        </p:txBody>
      </p:sp>
      <p:sp>
        <p:nvSpPr>
          <p:cNvPr id="153" name="Google Shape;153;p25"/>
          <p:cNvSpPr txBox="1"/>
          <p:nvPr/>
        </p:nvSpPr>
        <p:spPr>
          <a:xfrm>
            <a:off x="98250" y="760700"/>
            <a:ext cx="4473600" cy="43890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Ưu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Có thể đảm bảo các đối tượng product nhận được từ factory sẽ tương thích với nhau.</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Tránh được những ràng buộc chặt chẽ giữa concrete products và client code.</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Nguyên tắc đơn lẻ: có thể trích xuất code tạo product vào một nơi và hỗ trợ code dễ dàng.</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Nguyên tắc mở/ đóng: có thể khởi tạo những bản mới của product mà không cần phá vỡ client code hiện có.</a:t>
            </a:r>
            <a:endParaRPr sz="1800">
              <a:solidFill>
                <a:srgbClr val="1B1B1B"/>
              </a:solidFill>
              <a:highlight>
                <a:srgbClr val="FFFFFF"/>
              </a:highlight>
              <a:latin typeface="Roboto"/>
              <a:ea typeface="Roboto"/>
              <a:cs typeface="Roboto"/>
              <a:sym typeface="Roboto"/>
            </a:endParaRPr>
          </a:p>
        </p:txBody>
      </p:sp>
      <p:sp>
        <p:nvSpPr>
          <p:cNvPr id="154" name="Google Shape;154;p25"/>
          <p:cNvSpPr txBox="1"/>
          <p:nvPr/>
        </p:nvSpPr>
        <p:spPr>
          <a:xfrm>
            <a:off x="5001825" y="893550"/>
            <a:ext cx="3171000" cy="247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Nhược điểm</a:t>
            </a:r>
            <a:endParaRPr b="1" sz="1800">
              <a:solidFill>
                <a:srgbClr val="1B1B1B"/>
              </a:solidFill>
              <a:highlight>
                <a:srgbClr val="FFFFFF"/>
              </a:highlight>
              <a:latin typeface="Roboto"/>
              <a:ea typeface="Roboto"/>
              <a:cs typeface="Roboto"/>
              <a:sym typeface="Roboto"/>
            </a:endParaRPr>
          </a:p>
          <a:p>
            <a:pPr indent="-342900" lvl="0" marL="457200" rtl="0" algn="l">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Code có thể trở nên phức tạp hơn mức bình thường, vì có rất nhiều interfaces và classes được khởi tạo cùng với mẫu.</a:t>
            </a:r>
            <a:endParaRPr sz="1800">
              <a:solidFill>
                <a:srgbClr val="1B1B1B"/>
              </a:solidFill>
              <a:highlight>
                <a:srgbClr val="FFFFFF"/>
              </a:highlight>
              <a:latin typeface="Roboto"/>
              <a:ea typeface="Roboto"/>
              <a:cs typeface="Roboto"/>
              <a:sym typeface="Roboto"/>
            </a:endParaRPr>
          </a:p>
        </p:txBody>
      </p:sp>
      <p:cxnSp>
        <p:nvCxnSpPr>
          <p:cNvPr id="155" name="Google Shape;155;p25"/>
          <p:cNvCxnSpPr/>
          <p:nvPr/>
        </p:nvCxnSpPr>
        <p:spPr>
          <a:xfrm>
            <a:off x="4794800" y="1013450"/>
            <a:ext cx="0" cy="375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161" name="Google Shape;161;p26"/>
          <p:cNvSpPr txBox="1"/>
          <p:nvPr/>
        </p:nvSpPr>
        <p:spPr>
          <a:xfrm>
            <a:off x="188050" y="1296775"/>
            <a:ext cx="8431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Factories như singletons</a:t>
            </a:r>
            <a:r>
              <a:rPr lang="en" sz="1800">
                <a:highlight>
                  <a:srgbClr val="F5F5F5"/>
                </a:highlight>
                <a:latin typeface="Roboto"/>
                <a:ea typeface="Roboto"/>
                <a:cs typeface="Roboto"/>
                <a:sym typeface="Roboto"/>
              </a:rPr>
              <a:t>: Một ứng dụng thường chỉ cần một phiên bản của ConcreteFactory  cho mỗi họ sản phẩm. Vì vậy, nó thường được triển khai tốt nhất dưới dạng Singleton.</a:t>
            </a:r>
            <a:endParaRPr sz="1800">
              <a:latin typeface="Roboto"/>
              <a:ea typeface="Roboto"/>
              <a:cs typeface="Roboto"/>
              <a:sym typeface="Roboto"/>
            </a:endParaRPr>
          </a:p>
        </p:txBody>
      </p:sp>
      <p:sp>
        <p:nvSpPr>
          <p:cNvPr id="162" name="Google Shape;162;p26"/>
          <p:cNvSpPr txBox="1"/>
          <p:nvPr/>
        </p:nvSpPr>
        <p:spPr>
          <a:xfrm>
            <a:off x="188050" y="2473500"/>
            <a:ext cx="84318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Tạo products</a:t>
            </a:r>
            <a:r>
              <a:rPr lang="en" sz="1800">
                <a:highlight>
                  <a:srgbClr val="F5F5F5"/>
                </a:highlight>
                <a:latin typeface="Roboto"/>
                <a:ea typeface="Roboto"/>
                <a:cs typeface="Roboto"/>
                <a:sym typeface="Roboto"/>
              </a:rPr>
              <a:t>: AbstractFactory chỉ khai báo một giao diện để tạo sản phẩm. Tùy thuộc vào các lớp con ConcreteProduct để thực sự tạo ra chúng. Cách phổ biến nhất để làm điều này là xác định  factory method cho từng sản phẩm. Một ConcreteFactory sẽ xác định sản phẩm của mình bằng cách ghi đè factory method cho từng sản phẩm. Mặc dù việc thực hiện này đơn giản, nhưng nó yêu cầu một ConcreteFactory mới cho mỗi họ sản phẩm, ngay cả khi các họ sản phẩm chỉ khác nhau một chút.</a:t>
            </a:r>
            <a:endParaRPr sz="1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168" name="Google Shape;168;p27"/>
          <p:cNvSpPr txBox="1"/>
          <p:nvPr/>
        </p:nvSpPr>
        <p:spPr>
          <a:xfrm>
            <a:off x="295650" y="2255575"/>
            <a:ext cx="84318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Xác định Factory có thể mở rộng</a:t>
            </a:r>
            <a:r>
              <a:rPr lang="en" sz="1800">
                <a:highlight>
                  <a:srgbClr val="F5F5F5"/>
                </a:highlight>
                <a:latin typeface="Roboto"/>
                <a:ea typeface="Roboto"/>
                <a:cs typeface="Roboto"/>
                <a:sym typeface="Roboto"/>
              </a:rPr>
              <a:t>: AbstractFactory thường định nghĩa một hoạt động khác nhau cho từng loại sản phẩm mà nó có thể sản xuất. Việc thêm một loại sản phẩm mới yêu cầu thay đổi giao diện AbstractFactory và tất cả các lớp phụ thuộc vào nó.</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74" name="Google Shape;174;p28"/>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Abstract Factory:</a:t>
            </a:r>
            <a:endParaRPr sz="1800">
              <a:latin typeface="Roboto"/>
              <a:ea typeface="Roboto"/>
              <a:cs typeface="Roboto"/>
              <a:sym typeface="Roboto"/>
            </a:endParaRPr>
          </a:p>
        </p:txBody>
      </p:sp>
      <p:sp>
        <p:nvSpPr>
          <p:cNvPr id="175" name="Google Shape;175;p28"/>
          <p:cNvSpPr txBox="1"/>
          <p:nvPr/>
        </p:nvSpPr>
        <p:spPr>
          <a:xfrm>
            <a:off x="675625" y="1648200"/>
            <a:ext cx="6429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rgbClr val="F6F8F8"/>
                </a:highlight>
                <a:latin typeface="Courier New"/>
                <a:ea typeface="Courier New"/>
                <a:cs typeface="Courier New"/>
                <a:sym typeface="Courier New"/>
              </a:rPr>
              <a:t>public</a:t>
            </a:r>
            <a:r>
              <a:rPr lang="en" sz="1800">
                <a:highlight>
                  <a:srgbClr val="F6F8F8"/>
                </a:highlight>
                <a:latin typeface="Courier New"/>
                <a:ea typeface="Courier New"/>
                <a:cs typeface="Courier New"/>
                <a:sym typeface="Courier New"/>
              </a:rPr>
              <a:t> </a:t>
            </a:r>
            <a:r>
              <a:rPr b="1" lang="en" sz="1800">
                <a:highlight>
                  <a:srgbClr val="F6F8F8"/>
                </a:highlight>
                <a:latin typeface="Courier New"/>
                <a:ea typeface="Courier New"/>
                <a:cs typeface="Courier New"/>
                <a:sym typeface="Courier New"/>
              </a:rPr>
              <a:t>interface</a:t>
            </a:r>
            <a:r>
              <a:rPr lang="en" sz="1800">
                <a:highlight>
                  <a:srgbClr val="F6F8F8"/>
                </a:highlight>
                <a:latin typeface="Courier New"/>
                <a:ea typeface="Courier New"/>
                <a:cs typeface="Courier New"/>
                <a:sym typeface="Courier New"/>
              </a:rPr>
              <a:t> </a:t>
            </a:r>
            <a:r>
              <a:rPr b="1" lang="en" sz="1800">
                <a:solidFill>
                  <a:srgbClr val="990000"/>
                </a:solidFill>
                <a:highlight>
                  <a:srgbClr val="F6F8F8"/>
                </a:highlight>
                <a:latin typeface="Courier New"/>
                <a:ea typeface="Courier New"/>
                <a:cs typeface="Courier New"/>
                <a:sym typeface="Courier New"/>
              </a:rPr>
              <a:t>IAbstractFactory</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IAbstractProductA CreateProductA();</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IAbstractProductB CreateProductB();</a:t>
            </a:r>
            <a:endParaRPr sz="1800">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sz="1800">
                <a:highlight>
                  <a:srgbClr val="F6F8F8"/>
                </a:highlight>
                <a:latin typeface="Courier New"/>
                <a:ea typeface="Courier New"/>
                <a:cs typeface="Courier New"/>
                <a:sym typeface="Courier New"/>
              </a:rPr>
              <a:t>    }</a:t>
            </a:r>
            <a:endParaRPr sz="1800">
              <a:highlight>
                <a:srgbClr val="F6F8F8"/>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81" name="Google Shape;181;p29"/>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Abstract Product:</a:t>
            </a:r>
            <a:endParaRPr sz="1800">
              <a:latin typeface="Roboto"/>
              <a:ea typeface="Roboto"/>
              <a:cs typeface="Roboto"/>
              <a:sym typeface="Roboto"/>
            </a:endParaRPr>
          </a:p>
        </p:txBody>
      </p:sp>
      <p:sp>
        <p:nvSpPr>
          <p:cNvPr id="182" name="Google Shape;182;p29"/>
          <p:cNvSpPr txBox="1"/>
          <p:nvPr/>
        </p:nvSpPr>
        <p:spPr>
          <a:xfrm>
            <a:off x="174350" y="1433600"/>
            <a:ext cx="6985200" cy="15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interface</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p:txBody>
      </p:sp>
      <p:sp>
        <p:nvSpPr>
          <p:cNvPr id="183" name="Google Shape;183;p29"/>
          <p:cNvSpPr txBox="1"/>
          <p:nvPr/>
        </p:nvSpPr>
        <p:spPr>
          <a:xfrm>
            <a:off x="128700" y="3007675"/>
            <a:ext cx="888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interface</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89" name="Google Shape;189;p30"/>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Factory 1:</a:t>
            </a:r>
            <a:endParaRPr sz="1800">
              <a:latin typeface="Roboto"/>
              <a:ea typeface="Roboto"/>
              <a:cs typeface="Roboto"/>
              <a:sym typeface="Roboto"/>
            </a:endParaRPr>
          </a:p>
        </p:txBody>
      </p:sp>
      <p:sp>
        <p:nvSpPr>
          <p:cNvPr id="190" name="Google Shape;190;p30"/>
          <p:cNvSpPr txBox="1"/>
          <p:nvPr/>
        </p:nvSpPr>
        <p:spPr>
          <a:xfrm>
            <a:off x="256200" y="1536525"/>
            <a:ext cx="8510700" cy="3126300"/>
          </a:xfrm>
          <a:prstGeom prst="rect">
            <a:avLst/>
          </a:prstGeom>
          <a:noFill/>
          <a:ln>
            <a:noFill/>
          </a:ln>
        </p:spPr>
        <p:txBody>
          <a:bodyPr anchorCtr="0" anchor="t" bIns="91425" lIns="91425" spcFirstLastPara="1" rIns="91425" wrap="square" tIns="91425">
            <a:spAutoFit/>
          </a:bodyPr>
          <a:lstStyle/>
          <a:p>
            <a:pPr indent="0" lvl="0" marL="0" marR="139700" rtl="0" algn="l">
              <a:lnSpc>
                <a:spcPct val="115000"/>
              </a:lnSpc>
              <a:spcBef>
                <a:spcPts val="0"/>
              </a:spcBef>
              <a:spcAft>
                <a:spcPts val="0"/>
              </a:spcAft>
              <a:buNone/>
            </a:pP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ConcreteFactory1</a:t>
            </a:r>
            <a:r>
              <a:rPr lang="en">
                <a:highlight>
                  <a:srgbClr val="F6F8F8"/>
                </a:highlight>
                <a:latin typeface="Courier New"/>
                <a:ea typeface="Courier New"/>
                <a:cs typeface="Courier New"/>
                <a:sym typeface="Courier New"/>
              </a:rPr>
              <a:t> : IAbstractFactory</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IAbstractProductA CreateProductA()</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ConcreteProductA1();</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IAbstractProductB CreateProductB()</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ConcreteProductB1();</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96" name="Google Shape;196;p31"/>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Factory 2:</a:t>
            </a:r>
            <a:endParaRPr sz="1800">
              <a:latin typeface="Roboto"/>
              <a:ea typeface="Roboto"/>
              <a:cs typeface="Roboto"/>
              <a:sym typeface="Roboto"/>
            </a:endParaRPr>
          </a:p>
        </p:txBody>
      </p:sp>
      <p:sp>
        <p:nvSpPr>
          <p:cNvPr id="197" name="Google Shape;197;p31"/>
          <p:cNvSpPr txBox="1"/>
          <p:nvPr/>
        </p:nvSpPr>
        <p:spPr>
          <a:xfrm>
            <a:off x="256200" y="1536525"/>
            <a:ext cx="8510700" cy="3126300"/>
          </a:xfrm>
          <a:prstGeom prst="rect">
            <a:avLst/>
          </a:prstGeom>
          <a:noFill/>
          <a:ln>
            <a:noFill/>
          </a:ln>
        </p:spPr>
        <p:txBody>
          <a:bodyPr anchorCtr="0" anchor="t" bIns="91425" lIns="91425" spcFirstLastPara="1" rIns="91425" wrap="square" tIns="91425">
            <a:spAutoFit/>
          </a:bodyPr>
          <a:lstStyle/>
          <a:p>
            <a:pPr indent="0" lvl="0" marL="0" marR="139700" rtl="0" algn="l">
              <a:lnSpc>
                <a:spcPct val="115000"/>
              </a:lnSpc>
              <a:spcBef>
                <a:spcPts val="0"/>
              </a:spcBef>
              <a:spcAft>
                <a:spcPts val="0"/>
              </a:spcAft>
              <a:buNone/>
            </a:pP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ConcreteFactory2</a:t>
            </a:r>
            <a:r>
              <a:rPr lang="en">
                <a:highlight>
                  <a:srgbClr val="F6F8F8"/>
                </a:highlight>
                <a:latin typeface="Courier New"/>
                <a:ea typeface="Courier New"/>
                <a:cs typeface="Courier New"/>
                <a:sym typeface="Courier New"/>
              </a:rPr>
              <a:t> : IAbstractFactory</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IAbstractProductA CreateProductA()</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ConcreteProductA2();</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IAbstractProductB CreateProductB()</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ConcreteProductB2();</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b="1">
              <a:highlight>
                <a:srgbClr val="F6F8F8"/>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ABSTRACT FACTORY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03" name="Google Shape;203;p32"/>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Product A:</a:t>
            </a:r>
            <a:endParaRPr sz="1800">
              <a:latin typeface="Roboto"/>
              <a:ea typeface="Roboto"/>
              <a:cs typeface="Roboto"/>
              <a:sym typeface="Roboto"/>
            </a:endParaRPr>
          </a:p>
        </p:txBody>
      </p:sp>
      <p:sp>
        <p:nvSpPr>
          <p:cNvPr id="204" name="Google Shape;204;p32"/>
          <p:cNvSpPr txBox="1"/>
          <p:nvPr/>
        </p:nvSpPr>
        <p:spPr>
          <a:xfrm>
            <a:off x="343800" y="1409725"/>
            <a:ext cx="845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ConcreteProductA1</a:t>
            </a:r>
            <a:r>
              <a:rPr lang="en">
                <a:highlight>
                  <a:srgbClr val="F6F8F8"/>
                </a:highlight>
                <a:latin typeface="Courier New"/>
                <a:ea typeface="Courier New"/>
                <a:cs typeface="Courier New"/>
                <a:sym typeface="Courier New"/>
              </a:rPr>
              <a:t> : 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A1."</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ConcreteProductA2</a:t>
            </a:r>
            <a:r>
              <a:rPr lang="en">
                <a:highlight>
                  <a:srgbClr val="F6F8F8"/>
                </a:highlight>
                <a:latin typeface="Courier New"/>
                <a:ea typeface="Courier New"/>
                <a:cs typeface="Courier New"/>
                <a:sym typeface="Courier New"/>
              </a:rPr>
              <a:t> : 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A2."</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10" name="Google Shape;210;p33"/>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Product B:</a:t>
            </a:r>
            <a:endParaRPr sz="1800">
              <a:latin typeface="Roboto"/>
              <a:ea typeface="Roboto"/>
              <a:cs typeface="Roboto"/>
              <a:sym typeface="Roboto"/>
            </a:endParaRPr>
          </a:p>
        </p:txBody>
      </p:sp>
      <p:sp>
        <p:nvSpPr>
          <p:cNvPr id="211" name="Google Shape;211;p33"/>
          <p:cNvSpPr txBox="1"/>
          <p:nvPr/>
        </p:nvSpPr>
        <p:spPr>
          <a:xfrm>
            <a:off x="343800" y="1409725"/>
            <a:ext cx="845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ConcreteProductA1</a:t>
            </a:r>
            <a:r>
              <a:rPr lang="en">
                <a:highlight>
                  <a:srgbClr val="F6F8F8"/>
                </a:highlight>
                <a:latin typeface="Courier New"/>
                <a:ea typeface="Courier New"/>
                <a:cs typeface="Courier New"/>
                <a:sym typeface="Courier New"/>
              </a:rPr>
              <a:t> : 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B1."</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ConcreteProductA2</a:t>
            </a:r>
            <a:r>
              <a:rPr lang="en">
                <a:highlight>
                  <a:srgbClr val="F6F8F8"/>
                </a:highlight>
                <a:latin typeface="Courier New"/>
                <a:ea typeface="Courier New"/>
                <a:cs typeface="Courier New"/>
                <a:sym typeface="Courier New"/>
              </a:rPr>
              <a:t> : 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B2."</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17" name="Google Shape;217;p34"/>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Client:</a:t>
            </a:r>
            <a:endParaRPr sz="1800">
              <a:latin typeface="Roboto"/>
              <a:ea typeface="Roboto"/>
              <a:cs typeface="Roboto"/>
              <a:sym typeface="Roboto"/>
            </a:endParaRPr>
          </a:p>
        </p:txBody>
      </p:sp>
      <p:sp>
        <p:nvSpPr>
          <p:cNvPr id="218" name="Google Shape;218;p34"/>
          <p:cNvSpPr txBox="1"/>
          <p:nvPr/>
        </p:nvSpPr>
        <p:spPr>
          <a:xfrm>
            <a:off x="133800" y="1170000"/>
            <a:ext cx="8755500" cy="46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class</a:t>
            </a:r>
            <a:r>
              <a:rPr lang="en" sz="1100">
                <a:highlight>
                  <a:srgbClr val="F6F8F8"/>
                </a:highlight>
                <a:latin typeface="Courier New"/>
                <a:ea typeface="Courier New"/>
                <a:cs typeface="Courier New"/>
                <a:sym typeface="Courier New"/>
              </a:rPr>
              <a:t> </a:t>
            </a:r>
            <a:r>
              <a:rPr b="1" lang="en" sz="1100">
                <a:solidFill>
                  <a:srgbClr val="990000"/>
                </a:solidFill>
                <a:highlight>
                  <a:srgbClr val="F6F8F8"/>
                </a:highlight>
                <a:latin typeface="Courier New"/>
                <a:ea typeface="Courier New"/>
                <a:cs typeface="Courier New"/>
                <a:sym typeface="Courier New"/>
              </a:rPr>
              <a:t>Client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ConcreteProductA productA;</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ConcreteProductB productB;</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457200" rtl="0" algn="l">
              <a:spcBef>
                <a:spcPts val="0"/>
              </a:spcBef>
              <a:spcAft>
                <a:spcPts val="0"/>
              </a:spcAft>
              <a:buNone/>
            </a:pPr>
            <a:r>
              <a:rPr b="1" lang="en" sz="1100">
                <a:highlight>
                  <a:srgbClr val="F6F8F8"/>
                </a:highlight>
                <a:latin typeface="Courier New"/>
                <a:ea typeface="Courier New"/>
                <a:cs typeface="Courier New"/>
                <a:sym typeface="Courier New"/>
              </a:rPr>
              <a:t>  public</a:t>
            </a: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void</a:t>
            </a:r>
            <a:r>
              <a:rPr lang="en" sz="1100">
                <a:highlight>
                  <a:srgbClr val="F6F8F8"/>
                </a:highlight>
                <a:latin typeface="Courier New"/>
                <a:ea typeface="Courier New"/>
                <a:cs typeface="Courier New"/>
                <a:sym typeface="Courier New"/>
              </a:rPr>
              <a:t> Main()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r>
              <a:rPr lang="en" sz="1100">
                <a:solidFill>
                  <a:srgbClr val="009900"/>
                </a:solidFill>
                <a:highlight>
                  <a:srgbClr val="F6F8F8"/>
                </a:highlight>
                <a:latin typeface="Courier New"/>
                <a:ea typeface="Courier New"/>
                <a:cs typeface="Courier New"/>
                <a:sym typeface="Courier New"/>
              </a:rPr>
              <a:t>// The client code can work with any concrete factory class.</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r>
              <a:rPr lang="en" sz="1100">
                <a:solidFill>
                  <a:srgbClr val="DD1144"/>
                </a:solidFill>
                <a:highlight>
                  <a:srgbClr val="F6F8F8"/>
                </a:highlight>
                <a:latin typeface="Courier New"/>
                <a:ea typeface="Courier New"/>
                <a:cs typeface="Courier New"/>
                <a:sym typeface="Courier New"/>
              </a:rPr>
              <a:t>"Client: Testing client code with the first factory type..."</a:t>
            </a:r>
            <a:r>
              <a:rPr lang="en" sz="1100">
                <a:highlight>
                  <a:srgbClr val="F6F8F8"/>
                </a:highlight>
                <a:latin typeface="Courier New"/>
                <a:ea typeface="Courier New"/>
                <a:cs typeface="Courier New"/>
                <a:sym typeface="Courier New"/>
              </a:rPr>
              <a: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ClientMethod(</a:t>
            </a:r>
            <a:r>
              <a:rPr b="1" lang="en" sz="1100">
                <a:highlight>
                  <a:srgbClr val="F6F8F8"/>
                </a:highlight>
                <a:latin typeface="Courier New"/>
                <a:ea typeface="Courier New"/>
                <a:cs typeface="Courier New"/>
                <a:sym typeface="Courier New"/>
              </a:rPr>
              <a:t>new</a:t>
            </a:r>
            <a:r>
              <a:rPr lang="en" sz="1100">
                <a:highlight>
                  <a:srgbClr val="F6F8F8"/>
                </a:highlight>
                <a:latin typeface="Courier New"/>
                <a:ea typeface="Courier New"/>
                <a:cs typeface="Courier New"/>
                <a:sym typeface="Courier New"/>
              </a:rPr>
              <a:t> ConcreteFactory1());</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r>
              <a:rPr lang="en" sz="1100">
                <a:solidFill>
                  <a:srgbClr val="DD1144"/>
                </a:solidFill>
                <a:highlight>
                  <a:srgbClr val="F6F8F8"/>
                </a:highlight>
                <a:latin typeface="Courier New"/>
                <a:ea typeface="Courier New"/>
                <a:cs typeface="Courier New"/>
                <a:sym typeface="Courier New"/>
              </a:rPr>
              <a:t>"Client: Testing the same client code with the second factory type..."</a:t>
            </a:r>
            <a:r>
              <a:rPr lang="en" sz="1100">
                <a:highlight>
                  <a:srgbClr val="F6F8F8"/>
                </a:highlight>
                <a:latin typeface="Courier New"/>
                <a:ea typeface="Courier New"/>
                <a:cs typeface="Courier New"/>
                <a:sym typeface="Courier New"/>
              </a:rPr>
              <a: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ClientMethod(</a:t>
            </a:r>
            <a:r>
              <a:rPr b="1" lang="en" sz="1100">
                <a:highlight>
                  <a:srgbClr val="F6F8F8"/>
                </a:highlight>
                <a:latin typeface="Courier New"/>
                <a:ea typeface="Courier New"/>
                <a:cs typeface="Courier New"/>
                <a:sym typeface="Courier New"/>
              </a:rPr>
              <a:t>new</a:t>
            </a:r>
            <a:r>
              <a:rPr lang="en" sz="1100">
                <a:highlight>
                  <a:srgbClr val="F6F8F8"/>
                </a:highlight>
                <a:latin typeface="Courier New"/>
                <a:ea typeface="Courier New"/>
                <a:cs typeface="Courier New"/>
                <a:sym typeface="Courier New"/>
              </a:rPr>
              <a:t> ConcreteFactory2());</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public</a:t>
            </a: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void</a:t>
            </a:r>
            <a:r>
              <a:rPr lang="en" sz="1100">
                <a:highlight>
                  <a:srgbClr val="F6F8F8"/>
                </a:highlight>
                <a:latin typeface="Courier New"/>
                <a:ea typeface="Courier New"/>
                <a:cs typeface="Courier New"/>
                <a:sym typeface="Courier New"/>
              </a:rPr>
              <a:t> ClientMethod(IAbstractFactory factory)</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productA = factory.CreateProductA();</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productA = factory.CreateProductB();</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Console.WriteLine(productA.UsefulFunction());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Console.WriteLine(productB.UsefulFunction());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b="1">
              <a:highlight>
                <a:srgbClr val="F6F8F8"/>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24" name="Google Shape;224;p35"/>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Hàm Main:</a:t>
            </a:r>
            <a:endParaRPr sz="1800">
              <a:latin typeface="Roboto"/>
              <a:ea typeface="Roboto"/>
              <a:cs typeface="Roboto"/>
              <a:sym typeface="Roboto"/>
            </a:endParaRPr>
          </a:p>
        </p:txBody>
      </p:sp>
      <p:sp>
        <p:nvSpPr>
          <p:cNvPr id="225" name="Google Shape;225;p35"/>
          <p:cNvSpPr txBox="1"/>
          <p:nvPr/>
        </p:nvSpPr>
        <p:spPr>
          <a:xfrm>
            <a:off x="1384500" y="2070475"/>
            <a:ext cx="6375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highlight>
                  <a:srgbClr val="F6F8F8"/>
                </a:highlight>
                <a:latin typeface="Courier New"/>
                <a:ea typeface="Courier New"/>
                <a:cs typeface="Courier New"/>
                <a:sym typeface="Courier New"/>
              </a:rPr>
              <a:t>class</a:t>
            </a:r>
            <a:r>
              <a:rPr lang="en" sz="1600">
                <a:highlight>
                  <a:srgbClr val="F6F8F8"/>
                </a:highlight>
                <a:latin typeface="Courier New"/>
                <a:ea typeface="Courier New"/>
                <a:cs typeface="Courier New"/>
                <a:sym typeface="Courier New"/>
              </a:rPr>
              <a:t> </a:t>
            </a:r>
            <a:r>
              <a:rPr b="1" lang="en" sz="1600">
                <a:solidFill>
                  <a:srgbClr val="990000"/>
                </a:solidFill>
                <a:highlight>
                  <a:srgbClr val="F6F8F8"/>
                </a:highlight>
                <a:latin typeface="Courier New"/>
                <a:ea typeface="Courier New"/>
                <a:cs typeface="Courier New"/>
                <a:sym typeface="Courier New"/>
              </a:rPr>
              <a:t>Program</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static</a:t>
            </a: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void</a:t>
            </a:r>
            <a:r>
              <a:rPr lang="en" sz="1600">
                <a:highlight>
                  <a:srgbClr val="F6F8F8"/>
                </a:highlight>
                <a:latin typeface="Courier New"/>
                <a:ea typeface="Courier New"/>
                <a:cs typeface="Courier New"/>
                <a:sym typeface="Courier New"/>
              </a:rPr>
              <a:t> Main(</a:t>
            </a:r>
            <a:r>
              <a:rPr b="1" lang="en" sz="1600">
                <a:highlight>
                  <a:srgbClr val="F6F8F8"/>
                </a:highlight>
                <a:latin typeface="Courier New"/>
                <a:ea typeface="Courier New"/>
                <a:cs typeface="Courier New"/>
                <a:sym typeface="Courier New"/>
              </a:rPr>
              <a:t>string</a:t>
            </a:r>
            <a:r>
              <a:rPr lang="en" sz="1600">
                <a:highlight>
                  <a:srgbClr val="F6F8F8"/>
                </a:highlight>
                <a:latin typeface="Courier New"/>
                <a:ea typeface="Courier New"/>
                <a:cs typeface="Courier New"/>
                <a:sym typeface="Courier New"/>
              </a:rPr>
              <a:t>[] args)</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new</a:t>
            </a:r>
            <a:r>
              <a:rPr lang="en" sz="1600">
                <a:highlight>
                  <a:srgbClr val="F6F8F8"/>
                </a:highlight>
                <a:latin typeface="Courier New"/>
                <a:ea typeface="Courier New"/>
                <a:cs typeface="Courier New"/>
                <a:sym typeface="Courier New"/>
              </a:rPr>
              <a:t> Client().Main();</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Demo</a:t>
            </a:r>
            <a:endParaRPr sz="4800"/>
          </a:p>
        </p:txBody>
      </p:sp>
      <p:sp>
        <p:nvSpPr>
          <p:cNvPr id="231" name="Google Shape;231;p36"/>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Ngôn ngữ: 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Ví dụ:</a:t>
            </a:r>
            <a:endParaRPr sz="3100"/>
          </a:p>
        </p:txBody>
      </p:sp>
      <p:sp>
        <p:nvSpPr>
          <p:cNvPr id="237" name="Google Shape;237;p37"/>
          <p:cNvSpPr txBox="1"/>
          <p:nvPr/>
        </p:nvSpPr>
        <p:spPr>
          <a:xfrm>
            <a:off x="261575" y="3345450"/>
            <a:ext cx="882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5F5F5"/>
                </a:highlight>
                <a:latin typeface="Roboto"/>
                <a:ea typeface="Roboto"/>
                <a:cs typeface="Roboto"/>
                <a:sym typeface="Roboto"/>
              </a:rPr>
              <a:t>Bộ công cụ giao diện người dùng để hỗ trợ nhiều tiêu chuẩn giao diện, ví dụ: Motif, PM.</a:t>
            </a:r>
            <a:endParaRPr/>
          </a:p>
        </p:txBody>
      </p:sp>
      <p:sp>
        <p:nvSpPr>
          <p:cNvPr id="238" name="Google Shape;238;p37"/>
          <p:cNvSpPr txBox="1"/>
          <p:nvPr/>
        </p:nvSpPr>
        <p:spPr>
          <a:xfrm>
            <a:off x="261575" y="4358925"/>
            <a:ext cx="739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Lớp trừu tượng cho widget, lớp hỗ trợ cho widget nền tảng cụ thể</a:t>
            </a:r>
            <a:endParaRPr sz="1800">
              <a:latin typeface="Roboto"/>
              <a:ea typeface="Roboto"/>
              <a:cs typeface="Roboto"/>
              <a:sym typeface="Roboto"/>
            </a:endParaRPr>
          </a:p>
        </p:txBody>
      </p:sp>
      <p:pic>
        <p:nvPicPr>
          <p:cNvPr id="239" name="Google Shape;239;p37"/>
          <p:cNvPicPr preferRelativeResize="0"/>
          <p:nvPr/>
        </p:nvPicPr>
        <p:blipFill>
          <a:blip r:embed="rId3">
            <a:alphaModFix/>
          </a:blip>
          <a:stretch>
            <a:fillRect/>
          </a:stretch>
        </p:blipFill>
        <p:spPr>
          <a:xfrm>
            <a:off x="1645325" y="771450"/>
            <a:ext cx="5359433" cy="242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Ví dụ:</a:t>
            </a:r>
            <a:endParaRPr sz="3100"/>
          </a:p>
        </p:txBody>
      </p:sp>
      <p:sp>
        <p:nvSpPr>
          <p:cNvPr id="245" name="Google Shape;245;p38"/>
          <p:cNvSpPr txBox="1"/>
          <p:nvPr/>
        </p:nvSpPr>
        <p:spPr>
          <a:xfrm>
            <a:off x="272450" y="1605138"/>
            <a:ext cx="3846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5F5F5"/>
                </a:highlight>
                <a:latin typeface="Roboto"/>
                <a:ea typeface="Roboto"/>
                <a:cs typeface="Roboto"/>
                <a:sym typeface="Roboto"/>
              </a:rPr>
              <a:t>Bằng cách triển khai mẫu thiết kế Abstract Factory, phát triển một ứng dụng để giao tiếp với hệ thống phụ trợ thông qua Web Services và REST, để cung cấp cho khách hàng tùy chọn sử dụng bất kỳ phương pháp nào trong số này bằng cách cấu hình.</a:t>
            </a:r>
            <a:endParaRPr sz="1800"/>
          </a:p>
        </p:txBody>
      </p:sp>
      <p:pic>
        <p:nvPicPr>
          <p:cNvPr id="246" name="Google Shape;246;p38"/>
          <p:cNvPicPr preferRelativeResize="0"/>
          <p:nvPr/>
        </p:nvPicPr>
        <p:blipFill>
          <a:blip r:embed="rId3">
            <a:alphaModFix/>
          </a:blip>
          <a:stretch>
            <a:fillRect/>
          </a:stretch>
        </p:blipFill>
        <p:spPr>
          <a:xfrm>
            <a:off x="4291875" y="1381700"/>
            <a:ext cx="4720150" cy="2848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52" name="Google Shape;252;p39"/>
          <p:cNvSpPr txBox="1"/>
          <p:nvPr/>
        </p:nvSpPr>
        <p:spPr>
          <a:xfrm>
            <a:off x="49650" y="3742700"/>
            <a:ext cx="9044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Factory Method</a:t>
            </a:r>
            <a:r>
              <a:rPr lang="en" sz="1350">
                <a:solidFill>
                  <a:srgbClr val="1B1B1B"/>
                </a:solidFill>
                <a:highlight>
                  <a:srgbClr val="FFFFFF"/>
                </a:highlight>
                <a:latin typeface="Open Sans"/>
                <a:ea typeface="Open Sans"/>
                <a:cs typeface="Open Sans"/>
                <a:sym typeface="Open Sans"/>
              </a:rPr>
              <a:t>: Abstract Factory class thường dựa trên một số phương thức Factory, nhưng cũng có thể sử dụng Prototype để kết hợp các phương thức trong Abstract class đó.</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Prototype</a:t>
            </a:r>
            <a:r>
              <a:rPr lang="en" sz="1350">
                <a:solidFill>
                  <a:srgbClr val="1B1B1B"/>
                </a:solidFill>
                <a:highlight>
                  <a:srgbClr val="FFFFFF"/>
                </a:highlight>
                <a:latin typeface="Open Sans"/>
                <a:ea typeface="Open Sans"/>
                <a:cs typeface="Open Sans"/>
                <a:sym typeface="Open Sans"/>
              </a:rPr>
              <a:t>: Abstract Factory thường dựa trên một tập hợp Factory Method, nhưng cũng có thể sử dụng Prototype để soạn các phương thức trên các lớp này.</a:t>
            </a:r>
            <a:endParaRPr sz="1350">
              <a:solidFill>
                <a:srgbClr val="1B1B1B"/>
              </a:solidFill>
              <a:highlight>
                <a:srgbClr val="FFFFFF"/>
              </a:highlight>
              <a:latin typeface="Open Sans"/>
              <a:ea typeface="Open Sans"/>
              <a:cs typeface="Open Sans"/>
              <a:sym typeface="Open Sans"/>
            </a:endParaRPr>
          </a:p>
        </p:txBody>
      </p:sp>
      <p:pic>
        <p:nvPicPr>
          <p:cNvPr id="253" name="Google Shape;253;p39"/>
          <p:cNvPicPr preferRelativeResize="0"/>
          <p:nvPr/>
        </p:nvPicPr>
        <p:blipFill>
          <a:blip r:embed="rId3">
            <a:alphaModFix/>
          </a:blip>
          <a:stretch>
            <a:fillRect/>
          </a:stretch>
        </p:blipFill>
        <p:spPr>
          <a:xfrm>
            <a:off x="838875" y="988900"/>
            <a:ext cx="3444614" cy="2154450"/>
          </a:xfrm>
          <a:prstGeom prst="rect">
            <a:avLst/>
          </a:prstGeom>
          <a:noFill/>
          <a:ln>
            <a:noFill/>
          </a:ln>
        </p:spPr>
      </p:pic>
      <p:pic>
        <p:nvPicPr>
          <p:cNvPr id="254" name="Google Shape;254;p39"/>
          <p:cNvPicPr preferRelativeResize="0"/>
          <p:nvPr/>
        </p:nvPicPr>
        <p:blipFill>
          <a:blip r:embed="rId4">
            <a:alphaModFix/>
          </a:blip>
          <a:stretch>
            <a:fillRect/>
          </a:stretch>
        </p:blipFill>
        <p:spPr>
          <a:xfrm>
            <a:off x="4719264" y="906225"/>
            <a:ext cx="3931940" cy="2459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60" name="Google Shape;260;p40"/>
          <p:cNvSpPr txBox="1"/>
          <p:nvPr/>
        </p:nvSpPr>
        <p:spPr>
          <a:xfrm>
            <a:off x="-10800" y="3731825"/>
            <a:ext cx="90447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Builder</a:t>
            </a:r>
            <a:r>
              <a:rPr lang="en" sz="1350">
                <a:solidFill>
                  <a:srgbClr val="1B1B1B"/>
                </a:solidFill>
                <a:highlight>
                  <a:srgbClr val="FFFFFF"/>
                </a:highlight>
                <a:latin typeface="Open Sans"/>
                <a:ea typeface="Open Sans"/>
                <a:cs typeface="Open Sans"/>
                <a:sym typeface="Open Sans"/>
              </a:rPr>
              <a:t>: Builder tập trung vào việc xây dựng các đối tượng phức tạp theo từng bước. Abstract Factory chuyên tạo các family đối tượng liên quan. Abstract Factory trả lại product ngay lập tức, trong khi Builder cho phép bạn chạy một số bước xây dựng bổ sung trước khi tìm nạp product.</a:t>
            </a:r>
            <a:endParaRPr b="1"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Facade</a:t>
            </a:r>
            <a:r>
              <a:rPr lang="en" sz="1350">
                <a:solidFill>
                  <a:srgbClr val="1B1B1B"/>
                </a:solidFill>
                <a:highlight>
                  <a:srgbClr val="FFFFFF"/>
                </a:highlight>
                <a:latin typeface="Open Sans"/>
                <a:ea typeface="Open Sans"/>
                <a:cs typeface="Open Sans"/>
                <a:sym typeface="Open Sans"/>
              </a:rPr>
              <a:t>: Abstract Factory có thể phục vụ như một giải pháp thay thế cho Facade khi chỉ muốn ẩn các đối tượng hệ thống con được tạo ra khỏi client code.</a:t>
            </a:r>
            <a:endParaRPr sz="1350">
              <a:solidFill>
                <a:srgbClr val="1B1B1B"/>
              </a:solidFill>
              <a:highlight>
                <a:srgbClr val="FFFFFF"/>
              </a:highlight>
              <a:latin typeface="Open Sans"/>
              <a:ea typeface="Open Sans"/>
              <a:cs typeface="Open Sans"/>
              <a:sym typeface="Open Sans"/>
            </a:endParaRPr>
          </a:p>
        </p:txBody>
      </p:sp>
      <p:pic>
        <p:nvPicPr>
          <p:cNvPr id="261" name="Google Shape;261;p40"/>
          <p:cNvPicPr preferRelativeResize="0"/>
          <p:nvPr/>
        </p:nvPicPr>
        <p:blipFill>
          <a:blip r:embed="rId3">
            <a:alphaModFix/>
          </a:blip>
          <a:stretch>
            <a:fillRect/>
          </a:stretch>
        </p:blipFill>
        <p:spPr>
          <a:xfrm>
            <a:off x="5099100" y="1015200"/>
            <a:ext cx="3934800" cy="2459250"/>
          </a:xfrm>
          <a:prstGeom prst="rect">
            <a:avLst/>
          </a:prstGeom>
          <a:noFill/>
          <a:ln>
            <a:noFill/>
          </a:ln>
        </p:spPr>
      </p:pic>
      <p:pic>
        <p:nvPicPr>
          <p:cNvPr id="262" name="Google Shape;262;p40"/>
          <p:cNvPicPr preferRelativeResize="0"/>
          <p:nvPr/>
        </p:nvPicPr>
        <p:blipFill>
          <a:blip r:embed="rId4">
            <a:alphaModFix/>
          </a:blip>
          <a:stretch>
            <a:fillRect/>
          </a:stretch>
        </p:blipFill>
        <p:spPr>
          <a:xfrm>
            <a:off x="304975" y="1015200"/>
            <a:ext cx="3934800" cy="245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68" name="Google Shape;268;p41"/>
          <p:cNvSpPr txBox="1"/>
          <p:nvPr/>
        </p:nvSpPr>
        <p:spPr>
          <a:xfrm>
            <a:off x="-10800" y="4538200"/>
            <a:ext cx="90447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Singleton</a:t>
            </a:r>
            <a:r>
              <a:rPr lang="en" sz="1350">
                <a:solidFill>
                  <a:srgbClr val="1B1B1B"/>
                </a:solidFill>
                <a:highlight>
                  <a:srgbClr val="FFFFFF"/>
                </a:highlight>
                <a:latin typeface="Open Sans"/>
                <a:ea typeface="Open Sans"/>
                <a:cs typeface="Open Sans"/>
                <a:sym typeface="Open Sans"/>
              </a:rPr>
              <a:t>: Abstract Factory, Factory và Prototype đều được triển khai dưới dạng Singleton.</a:t>
            </a:r>
            <a:endParaRPr b="1" sz="1350">
              <a:solidFill>
                <a:srgbClr val="1B1B1B"/>
              </a:solidFill>
              <a:highlight>
                <a:srgbClr val="FFFFFF"/>
              </a:highlight>
              <a:latin typeface="Open Sans"/>
              <a:ea typeface="Open Sans"/>
              <a:cs typeface="Open Sans"/>
              <a:sym typeface="Open Sans"/>
            </a:endParaRPr>
          </a:p>
        </p:txBody>
      </p:sp>
      <p:pic>
        <p:nvPicPr>
          <p:cNvPr id="269" name="Google Shape;269;p41"/>
          <p:cNvPicPr preferRelativeResize="0"/>
          <p:nvPr/>
        </p:nvPicPr>
        <p:blipFill>
          <a:blip r:embed="rId3">
            <a:alphaModFix/>
          </a:blip>
          <a:stretch>
            <a:fillRect/>
          </a:stretch>
        </p:blipFill>
        <p:spPr>
          <a:xfrm>
            <a:off x="1754300" y="771450"/>
            <a:ext cx="5782958" cy="3614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47878" y="303325"/>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Giới thiệu mẫu</a:t>
            </a:r>
            <a:endParaRPr sz="3600">
              <a:latin typeface="Times New Roman"/>
              <a:ea typeface="Times New Roman"/>
              <a:cs typeface="Times New Roman"/>
              <a:sym typeface="Times New Roman"/>
            </a:endParaRPr>
          </a:p>
        </p:txBody>
      </p:sp>
      <p:pic>
        <p:nvPicPr>
          <p:cNvPr id="79" name="Google Shape;79;p15"/>
          <p:cNvPicPr preferRelativeResize="0"/>
          <p:nvPr/>
        </p:nvPicPr>
        <p:blipFill>
          <a:blip r:embed="rId3">
            <a:alphaModFix/>
          </a:blip>
          <a:stretch>
            <a:fillRect/>
          </a:stretch>
        </p:blipFill>
        <p:spPr>
          <a:xfrm>
            <a:off x="3328153" y="821175"/>
            <a:ext cx="5761522" cy="3600951"/>
          </a:xfrm>
          <a:prstGeom prst="rect">
            <a:avLst/>
          </a:prstGeom>
          <a:noFill/>
          <a:ln>
            <a:noFill/>
          </a:ln>
        </p:spPr>
      </p:pic>
      <p:sp>
        <p:nvSpPr>
          <p:cNvPr id="80" name="Google Shape;80;p15"/>
          <p:cNvSpPr txBox="1"/>
          <p:nvPr/>
        </p:nvSpPr>
        <p:spPr>
          <a:xfrm>
            <a:off x="151875" y="17108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Abstract Factory pattern là một Creational pattern. Nó cung cấp một </a:t>
            </a:r>
            <a:r>
              <a:rPr lang="en" sz="1700">
                <a:latin typeface="Times New Roman"/>
                <a:ea typeface="Times New Roman"/>
                <a:cs typeface="Times New Roman"/>
                <a:sym typeface="Times New Roman"/>
              </a:rPr>
              <a:t>interface</a:t>
            </a:r>
            <a:r>
              <a:rPr lang="en" sz="1800">
                <a:latin typeface="Times New Roman"/>
                <a:ea typeface="Times New Roman"/>
                <a:cs typeface="Times New Roman"/>
                <a:sym typeface="Times New Roman"/>
              </a:rPr>
              <a:t> để tạo các họ của các đối tượng liên quan hoặc phụ thuộc mà không chỉ định các lớp cụ thể của chúng.</a:t>
            </a:r>
            <a:endParaRPr sz="1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FACADE PATTERN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247878" y="303325"/>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Giới thiệu mẫu</a:t>
            </a:r>
            <a:endParaRPr sz="3600">
              <a:latin typeface="Times New Roman"/>
              <a:ea typeface="Times New Roman"/>
              <a:cs typeface="Times New Roman"/>
              <a:sym typeface="Times New Roman"/>
            </a:endParaRPr>
          </a:p>
        </p:txBody>
      </p:sp>
      <p:sp>
        <p:nvSpPr>
          <p:cNvPr id="280" name="Google Shape;280;p43"/>
          <p:cNvSpPr txBox="1"/>
          <p:nvPr/>
        </p:nvSpPr>
        <p:spPr>
          <a:xfrm>
            <a:off x="151875" y="17108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Facade là một Structural Pattern. Nó cung cấp một giao diện thống nhất cho một tập hợp các giao diện trong một hệ thống con. Facade xác định giao diện cấp cao hơn giúp hệ thống con dễ sử dụng hơn.</a:t>
            </a:r>
            <a:endParaRPr sz="1800">
              <a:latin typeface="Times New Roman"/>
              <a:ea typeface="Times New Roman"/>
              <a:cs typeface="Times New Roman"/>
              <a:sym typeface="Times New Roman"/>
            </a:endParaRPr>
          </a:p>
        </p:txBody>
      </p:sp>
      <p:pic>
        <p:nvPicPr>
          <p:cNvPr id="281" name="Google Shape;281;p43"/>
          <p:cNvPicPr preferRelativeResize="0"/>
          <p:nvPr/>
        </p:nvPicPr>
        <p:blipFill>
          <a:blip r:embed="rId3">
            <a:alphaModFix/>
          </a:blip>
          <a:stretch>
            <a:fillRect/>
          </a:stretch>
        </p:blipFill>
        <p:spPr>
          <a:xfrm>
            <a:off x="3358750" y="653675"/>
            <a:ext cx="5687325" cy="35545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Tổng quan</a:t>
            </a:r>
            <a:endParaRPr sz="3000"/>
          </a:p>
        </p:txBody>
      </p:sp>
      <p:sp>
        <p:nvSpPr>
          <p:cNvPr id="287" name="Google Shape;287;p44"/>
          <p:cNvSpPr txBox="1"/>
          <p:nvPr/>
        </p:nvSpPr>
        <p:spPr>
          <a:xfrm>
            <a:off x="98250" y="697425"/>
            <a:ext cx="9010800" cy="4329900"/>
          </a:xfrm>
          <a:prstGeom prst="rect">
            <a:avLst/>
          </a:prstGeom>
          <a:noFill/>
          <a:ln>
            <a:noFill/>
          </a:ln>
        </p:spPr>
        <p:txBody>
          <a:bodyPr anchorCtr="0" anchor="t" bIns="45700" lIns="91425" spcFirstLastPara="1" rIns="91425" wrap="square" tIns="45700">
            <a:noAutofit/>
          </a:bodyPr>
          <a:lstStyle/>
          <a:p>
            <a:pPr indent="-298450" lvl="0" marL="342900" rtl="0" algn="just">
              <a:lnSpc>
                <a:spcPct val="120000"/>
              </a:lnSpc>
              <a:spcBef>
                <a:spcPts val="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Tên mẫu:</a:t>
            </a:r>
            <a:endParaRPr sz="2000">
              <a:latin typeface="Times New Roman"/>
              <a:ea typeface="Times New Roman"/>
              <a:cs typeface="Times New Roman"/>
              <a:sym typeface="Times New Roman"/>
            </a:endParaRPr>
          </a:p>
          <a:p>
            <a:pPr indent="-361950" lvl="0" marL="457200" rtl="0" algn="just">
              <a:lnSpc>
                <a:spcPct val="120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Facade Pattern</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Phân loại:</a:t>
            </a:r>
            <a:endParaRPr sz="2500">
              <a:solidFill>
                <a:srgbClr val="000000"/>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solidFill>
                  <a:srgbClr val="000000"/>
                </a:solidFill>
                <a:latin typeface="Times New Roman"/>
                <a:ea typeface="Times New Roman"/>
                <a:cs typeface="Times New Roman"/>
                <a:sym typeface="Times New Roman"/>
              </a:rPr>
              <a:t>Thuộc phân nhóm </a:t>
            </a:r>
            <a:r>
              <a:rPr lang="en" sz="1700">
                <a:solidFill>
                  <a:srgbClr val="0000FF"/>
                </a:solidFill>
                <a:latin typeface="Times New Roman"/>
                <a:ea typeface="Times New Roman"/>
                <a:cs typeface="Times New Roman"/>
                <a:sym typeface="Times New Roman"/>
              </a:rPr>
              <a:t>Creational patterns.</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latin typeface="Times New Roman"/>
                <a:ea typeface="Times New Roman"/>
                <a:cs typeface="Times New Roman"/>
                <a:sym typeface="Times New Roman"/>
              </a:rPr>
              <a:t>Mô tả: </a:t>
            </a:r>
            <a:endParaRPr sz="2100">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Facade Pattern cung cấp cho chúng ta một giao diện chung đơn giản thay cho một nhóm các giao diện có trong một hệ thống con.Facade Pattern định nghĩa một giao diện ở cấp độ cao hơn để giúp cho người dùng có thể dễ dàng sử dụng hệ thống con.</a:t>
            </a:r>
            <a:endParaRPr sz="1700">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Mục đích:</a:t>
            </a:r>
            <a:endParaRPr sz="2500">
              <a:solidFill>
                <a:srgbClr val="000000"/>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Facade Pattern cho phép các đối tượng truy cập trực tiếp giao diện chung này để giao tiếp với các giao diện có trong hệ thống con. Mục tiêu là che giấu các hoạt động phức tạp bên trong hệ thống con, làm cho hệ thống con dễ sử dụng hơn.</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293" name="Google Shape;293;p45"/>
          <p:cNvSpPr txBox="1"/>
          <p:nvPr/>
        </p:nvSpPr>
        <p:spPr>
          <a:xfrm>
            <a:off x="790150" y="784600"/>
            <a:ext cx="7720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 </a:t>
            </a:r>
            <a:r>
              <a:rPr lang="en" sz="1800">
                <a:solidFill>
                  <a:srgbClr val="1B1B1B"/>
                </a:solidFill>
                <a:highlight>
                  <a:srgbClr val="FFFFFF"/>
                </a:highlight>
                <a:latin typeface="Roboto"/>
                <a:ea typeface="Roboto"/>
                <a:cs typeface="Roboto"/>
                <a:sym typeface="Roboto"/>
              </a:rPr>
              <a:t>Cấu trúc một hệ thống vào các hệ thống con giúp giảm sự phức tạp. Mục tiêu thiết kế chung là giảm thiểu sự liên lạc và phụ thuộc giữa các hệ thống con. Một cách để đạt được mục tiêu này là giới thiệu một đối tượng Facade cung cấp một giao diện đơn giản đến các cơ sở chung của một hệ thống con.</a:t>
            </a:r>
            <a:endParaRPr sz="1800">
              <a:latin typeface="Roboto"/>
              <a:ea typeface="Roboto"/>
              <a:cs typeface="Roboto"/>
              <a:sym typeface="Roboto"/>
            </a:endParaRPr>
          </a:p>
        </p:txBody>
      </p:sp>
      <p:pic>
        <p:nvPicPr>
          <p:cNvPr id="294" name="Google Shape;294;p45"/>
          <p:cNvPicPr preferRelativeResize="0"/>
          <p:nvPr/>
        </p:nvPicPr>
        <p:blipFill>
          <a:blip r:embed="rId3">
            <a:alphaModFix/>
          </a:blip>
          <a:stretch>
            <a:fillRect/>
          </a:stretch>
        </p:blipFill>
        <p:spPr>
          <a:xfrm>
            <a:off x="844650" y="2416200"/>
            <a:ext cx="7846606" cy="252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300" name="Google Shape;300;p46"/>
          <p:cNvSpPr txBox="1"/>
          <p:nvPr/>
        </p:nvSpPr>
        <p:spPr>
          <a:xfrm>
            <a:off x="432750" y="3487100"/>
            <a:ext cx="8278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Ví dụ: một ứng dụng tải video lên mạng xã hội có thể sử dụng thư viện chuyển đổi video chuyên nghiệp. Tuy nhiên, tất cả những gì nó thực sự cần là một lớp với mã hóa phương thức duy nhất (tên tệp, định dạng). Sau khi tạo một lớp như vậy và kết nối nó với thư viện chuyển đổi video, bạn sẽ có mặt tiền đầu tiên của mình.</a:t>
            </a:r>
            <a:endParaRPr sz="1800">
              <a:latin typeface="Roboto"/>
              <a:ea typeface="Roboto"/>
              <a:cs typeface="Roboto"/>
              <a:sym typeface="Roboto"/>
            </a:endParaRPr>
          </a:p>
        </p:txBody>
      </p:sp>
      <p:pic>
        <p:nvPicPr>
          <p:cNvPr id="301" name="Google Shape;301;p46"/>
          <p:cNvPicPr preferRelativeResize="0"/>
          <p:nvPr/>
        </p:nvPicPr>
        <p:blipFill>
          <a:blip r:embed="rId3">
            <a:alphaModFix/>
          </a:blip>
          <a:stretch>
            <a:fillRect/>
          </a:stretch>
        </p:blipFill>
        <p:spPr>
          <a:xfrm>
            <a:off x="1143000" y="1359900"/>
            <a:ext cx="6858000" cy="160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307" name="Google Shape;307;p47"/>
          <p:cNvSpPr txBox="1"/>
          <p:nvPr/>
        </p:nvSpPr>
        <p:spPr>
          <a:xfrm>
            <a:off x="98250" y="926250"/>
            <a:ext cx="3868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Facade Pattern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Muốn cung cấp một giao diện đơn giản cho một hệ thống con phức tạp</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Có nhiều sự phụ thuộc giữa các máy khách và các lớp thực thi của một sự trừu tượng. Cần một Facade  để tách hệ thống con khỏi các máy khách và các hệ thống con khác, do đó thúc đẩy tính độc lập và tính di động của hệ thống con.</a:t>
            </a:r>
            <a:endParaRPr sz="1800">
              <a:latin typeface="Roboto"/>
              <a:ea typeface="Roboto"/>
              <a:cs typeface="Roboto"/>
              <a:sym typeface="Roboto"/>
            </a:endParaRPr>
          </a:p>
        </p:txBody>
      </p:sp>
      <p:pic>
        <p:nvPicPr>
          <p:cNvPr id="308" name="Google Shape;308;p47"/>
          <p:cNvPicPr preferRelativeResize="0"/>
          <p:nvPr/>
        </p:nvPicPr>
        <p:blipFill>
          <a:blip r:embed="rId3">
            <a:alphaModFix/>
          </a:blip>
          <a:stretch>
            <a:fillRect/>
          </a:stretch>
        </p:blipFill>
        <p:spPr>
          <a:xfrm>
            <a:off x="4249925" y="771450"/>
            <a:ext cx="4552950" cy="3914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314" name="Google Shape;314;p48"/>
          <p:cNvSpPr txBox="1"/>
          <p:nvPr/>
        </p:nvSpPr>
        <p:spPr>
          <a:xfrm>
            <a:off x="98250" y="926250"/>
            <a:ext cx="3868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Facade Pattern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Giảm sự phụ thuộc. Khi bạn muốn phân lớp các hệ thống con. Dùng Facade Pattern để định nghĩa cổng giao tiếp chung cho mỗi hệ thống con, do đó giúp giảm sự phụ thuộc của các hệ thống con vì các hệ thống này chỉ giao tiếp với nhau thông qua các cổng giao diện chung đó.</a:t>
            </a:r>
            <a:endParaRPr sz="1800">
              <a:latin typeface="Roboto"/>
              <a:ea typeface="Roboto"/>
              <a:cs typeface="Roboto"/>
              <a:sym typeface="Roboto"/>
            </a:endParaRPr>
          </a:p>
        </p:txBody>
      </p:sp>
      <p:pic>
        <p:nvPicPr>
          <p:cNvPr id="315" name="Google Shape;315;p48"/>
          <p:cNvPicPr preferRelativeResize="0"/>
          <p:nvPr/>
        </p:nvPicPr>
        <p:blipFill>
          <a:blip r:embed="rId3">
            <a:alphaModFix/>
          </a:blip>
          <a:stretch>
            <a:fillRect/>
          </a:stretch>
        </p:blipFill>
        <p:spPr>
          <a:xfrm>
            <a:off x="4249925" y="771450"/>
            <a:ext cx="4552950" cy="3914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21" name="Google Shape;321;p49"/>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Kiến trúc:</a:t>
            </a:r>
            <a:endParaRPr sz="1800"/>
          </a:p>
        </p:txBody>
      </p:sp>
      <p:pic>
        <p:nvPicPr>
          <p:cNvPr id="322" name="Google Shape;322;p49"/>
          <p:cNvPicPr preferRelativeResize="0"/>
          <p:nvPr/>
        </p:nvPicPr>
        <p:blipFill>
          <a:blip r:embed="rId3">
            <a:alphaModFix/>
          </a:blip>
          <a:stretch>
            <a:fillRect/>
          </a:stretch>
        </p:blipFill>
        <p:spPr>
          <a:xfrm>
            <a:off x="152400" y="1453175"/>
            <a:ext cx="8514266" cy="3537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3">
            <a:alphaModFix/>
          </a:blip>
          <a:stretch>
            <a:fillRect/>
          </a:stretch>
        </p:blipFill>
        <p:spPr>
          <a:xfrm>
            <a:off x="1019175" y="1300780"/>
            <a:ext cx="7905676" cy="3285024"/>
          </a:xfrm>
          <a:prstGeom prst="rect">
            <a:avLst/>
          </a:prstGeom>
          <a:noFill/>
          <a:ln>
            <a:noFill/>
          </a:ln>
        </p:spPr>
      </p:pic>
      <p:sp>
        <p:nvSpPr>
          <p:cNvPr id="328" name="Google Shape;328;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29" name="Google Shape;329;p50"/>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Ý nghĩa từng thành viên</a:t>
            </a:r>
            <a:endParaRPr sz="1800"/>
          </a:p>
        </p:txBody>
      </p:sp>
      <p:sp>
        <p:nvSpPr>
          <p:cNvPr id="330" name="Google Shape;330;p50"/>
          <p:cNvSpPr txBox="1"/>
          <p:nvPr/>
        </p:nvSpPr>
        <p:spPr>
          <a:xfrm>
            <a:off x="3072000" y="853825"/>
            <a:ext cx="50463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Facade</a:t>
            </a:r>
            <a:r>
              <a:rPr lang="en"/>
              <a:t>: Facade nắm rõ được hệ thống con nào đảm nhiệm việc đáp ứng yêu cầu của client, nó sẽ chuyển yêu cầu của client đến các đối tượng hệ thống con tương ứng.</a:t>
            </a:r>
            <a:endParaRPr/>
          </a:p>
        </p:txBody>
      </p:sp>
      <p:sp>
        <p:nvSpPr>
          <p:cNvPr id="331" name="Google Shape;331;p50"/>
          <p:cNvSpPr txBox="1"/>
          <p:nvPr/>
        </p:nvSpPr>
        <p:spPr>
          <a:xfrm>
            <a:off x="7421025" y="2767925"/>
            <a:ext cx="16509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Addition Facade</a:t>
            </a:r>
            <a:r>
              <a:rPr lang="en"/>
              <a:t>: có thể được tạo ra để tránh việc làm phức tạp một facade. Có thể được sử dụng bởi cả client và facade.</a:t>
            </a:r>
            <a:endParaRPr/>
          </a:p>
        </p:txBody>
      </p:sp>
      <p:sp>
        <p:nvSpPr>
          <p:cNvPr id="332" name="Google Shape;332;p50"/>
          <p:cNvSpPr txBox="1"/>
          <p:nvPr/>
        </p:nvSpPr>
        <p:spPr>
          <a:xfrm>
            <a:off x="435900" y="3297750"/>
            <a:ext cx="30000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Complex Subsystems</a:t>
            </a:r>
            <a:r>
              <a:rPr lang="en"/>
              <a:t>: Bao gồm nhiều object khác nhau, được cài đặt các chức năng của hệ thống con, xử lý công việc được gọi bởi Facade. Các lớp này không cần biết Facade và không tham chiếu đến nó.</a:t>
            </a:r>
            <a:endParaRPr/>
          </a:p>
        </p:txBody>
      </p:sp>
      <p:sp>
        <p:nvSpPr>
          <p:cNvPr id="333" name="Google Shape;333;p50"/>
          <p:cNvSpPr txBox="1"/>
          <p:nvPr/>
        </p:nvSpPr>
        <p:spPr>
          <a:xfrm>
            <a:off x="435900" y="2350675"/>
            <a:ext cx="3000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Client</a:t>
            </a:r>
            <a:r>
              <a:rPr lang="en"/>
              <a:t>: Đối tượng sử dụng Facade để tương tác với các subsystem thay vì gọi subsystem trực tiếp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39" name="Google Shape;339;p51"/>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Collaborations:</a:t>
            </a:r>
            <a:endParaRPr sz="1800">
              <a:latin typeface="Roboto"/>
              <a:ea typeface="Roboto"/>
              <a:cs typeface="Roboto"/>
              <a:sym typeface="Roboto"/>
            </a:endParaRPr>
          </a:p>
        </p:txBody>
      </p:sp>
      <p:sp>
        <p:nvSpPr>
          <p:cNvPr id="340" name="Google Shape;340;p51"/>
          <p:cNvSpPr txBox="1"/>
          <p:nvPr/>
        </p:nvSpPr>
        <p:spPr>
          <a:xfrm>
            <a:off x="54475" y="1329425"/>
            <a:ext cx="4435200" cy="4063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Client giao tiếp với hệ thống con bằng cách gửi yêu cầu tới Facade, Facade sẽ chuyển tiếp chúng tới các đối tượng trong hệ thống con thích hợp. Mặc dù, chỉ có các đối tượng trong hệ thống con thực hiện công việc, nhưng Facade có thể phải làm công việc riêng của mình để dịch giao diện của nó đến các giao diện hệ thống con.</a:t>
            </a:r>
            <a:endParaRPr sz="1800">
              <a:highlight>
                <a:srgbClr val="F5F5F5"/>
              </a:highlight>
              <a:latin typeface="Roboto"/>
              <a:ea typeface="Roboto"/>
              <a:cs typeface="Roboto"/>
              <a:sym typeface="Roboto"/>
            </a:endParaRPr>
          </a:p>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Khách hàng sử dụng Facade không phải truy cập trực tiếp đến các đối tượng hệ thống con.</a:t>
            </a:r>
            <a:endParaRPr sz="1800">
              <a:highlight>
                <a:srgbClr val="F5F5F5"/>
              </a:highlight>
              <a:latin typeface="Roboto"/>
              <a:ea typeface="Roboto"/>
              <a:cs typeface="Roboto"/>
              <a:sym typeface="Roboto"/>
            </a:endParaRPr>
          </a:p>
          <a:p>
            <a:pPr indent="0" lvl="0" marL="0" rtl="0" algn="just">
              <a:spcBef>
                <a:spcPts val="0"/>
              </a:spcBef>
              <a:spcAft>
                <a:spcPts val="0"/>
              </a:spcAft>
              <a:buNone/>
            </a:pPr>
            <a:r>
              <a:t/>
            </a:r>
            <a:endParaRPr sz="1800">
              <a:highlight>
                <a:srgbClr val="F5F5F5"/>
              </a:highlight>
              <a:latin typeface="Roboto"/>
              <a:ea typeface="Roboto"/>
              <a:cs typeface="Roboto"/>
              <a:sym typeface="Roboto"/>
            </a:endParaRPr>
          </a:p>
        </p:txBody>
      </p:sp>
      <p:pic>
        <p:nvPicPr>
          <p:cNvPr id="341" name="Google Shape;341;p51"/>
          <p:cNvPicPr preferRelativeResize="0"/>
          <p:nvPr/>
        </p:nvPicPr>
        <p:blipFill>
          <a:blip r:embed="rId3">
            <a:alphaModFix/>
          </a:blip>
          <a:stretch>
            <a:fillRect/>
          </a:stretch>
        </p:blipFill>
        <p:spPr>
          <a:xfrm>
            <a:off x="4696550" y="1675925"/>
            <a:ext cx="4349526" cy="2480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Tổng quan</a:t>
            </a:r>
            <a:endParaRPr sz="3000"/>
          </a:p>
        </p:txBody>
      </p:sp>
      <p:sp>
        <p:nvSpPr>
          <p:cNvPr id="86" name="Google Shape;86;p16"/>
          <p:cNvSpPr txBox="1"/>
          <p:nvPr/>
        </p:nvSpPr>
        <p:spPr>
          <a:xfrm>
            <a:off x="98250" y="697425"/>
            <a:ext cx="9010800" cy="4329900"/>
          </a:xfrm>
          <a:prstGeom prst="rect">
            <a:avLst/>
          </a:prstGeom>
          <a:noFill/>
          <a:ln>
            <a:noFill/>
          </a:ln>
        </p:spPr>
        <p:txBody>
          <a:bodyPr anchorCtr="0" anchor="t" bIns="45700" lIns="91425" spcFirstLastPara="1" rIns="91425" wrap="square" tIns="45700">
            <a:noAutofit/>
          </a:bodyPr>
          <a:lstStyle/>
          <a:p>
            <a:pPr indent="-298450" lvl="0" marL="342900" rtl="0" algn="just">
              <a:lnSpc>
                <a:spcPct val="120000"/>
              </a:lnSpc>
              <a:spcBef>
                <a:spcPts val="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Tên mẫu:</a:t>
            </a:r>
            <a:endParaRPr sz="2000">
              <a:solidFill>
                <a:srgbClr val="000000"/>
              </a:solidFill>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Abstract Factory</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Phân loại:</a:t>
            </a:r>
            <a:endParaRPr sz="2500">
              <a:solidFill>
                <a:srgbClr val="000000"/>
              </a:solidFill>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solidFill>
                  <a:srgbClr val="000000"/>
                </a:solidFill>
                <a:latin typeface="Times New Roman"/>
                <a:ea typeface="Times New Roman"/>
                <a:cs typeface="Times New Roman"/>
                <a:sym typeface="Times New Roman"/>
              </a:rPr>
              <a:t>Thuộc phân nhóm </a:t>
            </a:r>
            <a:r>
              <a:rPr lang="en" sz="1700">
                <a:solidFill>
                  <a:srgbClr val="0000FF"/>
                </a:solidFill>
                <a:latin typeface="Times New Roman"/>
                <a:ea typeface="Times New Roman"/>
                <a:cs typeface="Times New Roman"/>
                <a:sym typeface="Times New Roman"/>
              </a:rPr>
              <a:t>Structural patterns.</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latin typeface="Times New Roman"/>
                <a:ea typeface="Times New Roman"/>
                <a:cs typeface="Times New Roman"/>
                <a:sym typeface="Times New Roman"/>
              </a:rPr>
              <a:t>Mô tả: </a:t>
            </a:r>
            <a:endParaRPr sz="2100">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Được xây dựng dựa trên Factory Pattern.</a:t>
            </a:r>
            <a:endParaRPr sz="1700">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Nó là phương pháp tạo ra một Super-factory dùng để tạo ra các Factory khác.</a:t>
            </a:r>
            <a:endParaRPr sz="1700">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Mục đích:</a:t>
            </a:r>
            <a:endParaRPr sz="2500">
              <a:solidFill>
                <a:srgbClr val="000000"/>
              </a:solidFill>
              <a:latin typeface="Times New Roman"/>
              <a:ea typeface="Times New Roman"/>
              <a:cs typeface="Times New Roman"/>
              <a:sym typeface="Times New Roman"/>
            </a:endParaRPr>
          </a:p>
          <a:p>
            <a:pPr indent="-241300" lvl="1" marL="742950" rtl="0" algn="just">
              <a:lnSpc>
                <a:spcPct val="120000"/>
              </a:lnSpc>
              <a:spcBef>
                <a:spcPts val="600"/>
              </a:spcBef>
              <a:spcAft>
                <a:spcPts val="0"/>
              </a:spcAft>
              <a:buClr>
                <a:srgbClr val="000000"/>
              </a:buClr>
              <a:buSzPts val="1700"/>
              <a:buFont typeface="Times New Roman"/>
              <a:buChar char="–"/>
            </a:pPr>
            <a:r>
              <a:rPr lang="en" sz="1700">
                <a:latin typeface="Times New Roman"/>
                <a:ea typeface="Times New Roman"/>
                <a:cs typeface="Times New Roman"/>
                <a:sym typeface="Times New Roman"/>
              </a:rPr>
              <a:t>Cung cấp một interface cho việc khởi tạo các tập hợp của những object có đặc điểm giống nhau mà không cần quan tâm object đó là gì.</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Ưu và nhược điểm:</a:t>
            </a:r>
            <a:endParaRPr sz="3100"/>
          </a:p>
        </p:txBody>
      </p:sp>
      <p:sp>
        <p:nvSpPr>
          <p:cNvPr id="347" name="Google Shape;347;p52"/>
          <p:cNvSpPr txBox="1"/>
          <p:nvPr/>
        </p:nvSpPr>
        <p:spPr>
          <a:xfrm>
            <a:off x="98250" y="858200"/>
            <a:ext cx="4554900" cy="40701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Ưu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Ta có thể tách mã nguồn của mình ra khỏi sự phức tạp của hệ thống con</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Hệ thống tích hợp thông qua Facade sẽ đơn giản hơn vì chỉ cần tương tác với Facade thay vì hàng loạt đối tượng khác.</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Tăng khả năng độc lập và khả chuyển, giảm sự phụ thuộc.</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Có thể đóng gói nhiều hàm được thiết kế không tốt bằng 1 hàm có thiết kế tốt hơn.</a:t>
            </a:r>
            <a:endParaRPr sz="1800">
              <a:solidFill>
                <a:srgbClr val="1B1B1B"/>
              </a:solidFill>
              <a:highlight>
                <a:srgbClr val="FFFFFF"/>
              </a:highlight>
              <a:latin typeface="Roboto"/>
              <a:ea typeface="Roboto"/>
              <a:cs typeface="Roboto"/>
              <a:sym typeface="Roboto"/>
            </a:endParaRPr>
          </a:p>
        </p:txBody>
      </p:sp>
      <p:sp>
        <p:nvSpPr>
          <p:cNvPr id="348" name="Google Shape;348;p52"/>
          <p:cNvSpPr txBox="1"/>
          <p:nvPr/>
        </p:nvSpPr>
        <p:spPr>
          <a:xfrm>
            <a:off x="5001825" y="893550"/>
            <a:ext cx="3879300" cy="37515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Nhược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Class Facade của bạn có thể trở lên quá lớn, làm quá nhiều nhiệm vụ với nhiều hàm chức năng trong nó.</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Dễ bị phá vỡ các quy tắc trong SOLID.</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Việc sử dụng Facade cho các hệ thống đơn giản, ko quá phức tạp trở nên dư thừa.</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t/>
            </a:r>
            <a:endParaRPr sz="1800">
              <a:solidFill>
                <a:srgbClr val="1B1B1B"/>
              </a:solidFill>
              <a:highlight>
                <a:srgbClr val="FFFFFF"/>
              </a:highlight>
              <a:latin typeface="Roboto"/>
              <a:ea typeface="Roboto"/>
              <a:cs typeface="Roboto"/>
              <a:sym typeface="Roboto"/>
            </a:endParaRPr>
          </a:p>
        </p:txBody>
      </p:sp>
      <p:cxnSp>
        <p:nvCxnSpPr>
          <p:cNvPr id="349" name="Google Shape;349;p52"/>
          <p:cNvCxnSpPr/>
          <p:nvPr/>
        </p:nvCxnSpPr>
        <p:spPr>
          <a:xfrm>
            <a:off x="4794800" y="1013450"/>
            <a:ext cx="0" cy="375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355" name="Google Shape;355;p53"/>
          <p:cNvSpPr txBox="1"/>
          <p:nvPr/>
        </p:nvSpPr>
        <p:spPr>
          <a:xfrm>
            <a:off x="98250" y="1732650"/>
            <a:ext cx="8750400" cy="12930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Khai báo và triển khai trong một lớp Facade mới. Facade nên chuyển hướng các cuộc gọi từ client đến các đối tượng thích hợp của hệ thống con. Facade phải chịu trách nhiệm khởi tạo hệ thống con và quản lý vòng đời tiếp theo của nó trừ khi client đã thực hiện điều này.</a:t>
            </a:r>
            <a:endParaRPr sz="1800">
              <a:latin typeface="Roboto"/>
              <a:ea typeface="Roboto"/>
              <a:cs typeface="Roboto"/>
              <a:sym typeface="Roboto"/>
            </a:endParaRPr>
          </a:p>
        </p:txBody>
      </p:sp>
      <p:sp>
        <p:nvSpPr>
          <p:cNvPr id="356" name="Google Shape;356;p53"/>
          <p:cNvSpPr txBox="1"/>
          <p:nvPr/>
        </p:nvSpPr>
        <p:spPr>
          <a:xfrm>
            <a:off x="98250" y="3399925"/>
            <a:ext cx="8292900" cy="10158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latin typeface="Roboto"/>
                <a:ea typeface="Roboto"/>
                <a:cs typeface="Roboto"/>
                <a:sym typeface="Roboto"/>
              </a:rPr>
              <a:t>Để có được toàn bộ lợi ích từ mẫu, hãy làm cho tất cả mã máy khách chỉ giao tiếp với hệ thống con thông qua mặt tiền. Bây giờ mã máy khách được bảo vệ khỏi bất kỳ thay đổi nào trong mã hệ thống con.</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362" name="Google Shape;362;p54"/>
          <p:cNvSpPr txBox="1"/>
          <p:nvPr/>
        </p:nvSpPr>
        <p:spPr>
          <a:xfrm>
            <a:off x="237125" y="4064675"/>
            <a:ext cx="793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Nếu mặt tiền trở nên quá lớn, hãy xem xét trích xuất một phần hành vi của nó sang một lớp mặt tiền mới, tinh tế.</a:t>
            </a:r>
            <a:endParaRPr sz="1800">
              <a:latin typeface="Roboto"/>
              <a:ea typeface="Roboto"/>
              <a:cs typeface="Roboto"/>
              <a:sym typeface="Roboto"/>
            </a:endParaRPr>
          </a:p>
        </p:txBody>
      </p:sp>
      <p:pic>
        <p:nvPicPr>
          <p:cNvPr id="363" name="Google Shape;363;p54"/>
          <p:cNvPicPr preferRelativeResize="0"/>
          <p:nvPr/>
        </p:nvPicPr>
        <p:blipFill>
          <a:blip r:embed="rId3">
            <a:alphaModFix/>
          </a:blip>
          <a:stretch>
            <a:fillRect/>
          </a:stretch>
        </p:blipFill>
        <p:spPr>
          <a:xfrm>
            <a:off x="2092100" y="706075"/>
            <a:ext cx="4628585" cy="3140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69" name="Google Shape;369;p55"/>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Subsystem:</a:t>
            </a:r>
            <a:endParaRPr sz="1800">
              <a:latin typeface="Roboto"/>
              <a:ea typeface="Roboto"/>
              <a:cs typeface="Roboto"/>
              <a:sym typeface="Roboto"/>
            </a:endParaRPr>
          </a:p>
        </p:txBody>
      </p:sp>
      <p:pic>
        <p:nvPicPr>
          <p:cNvPr id="370" name="Google Shape;370;p55"/>
          <p:cNvPicPr preferRelativeResize="0"/>
          <p:nvPr/>
        </p:nvPicPr>
        <p:blipFill>
          <a:blip r:embed="rId3">
            <a:alphaModFix/>
          </a:blip>
          <a:stretch>
            <a:fillRect/>
          </a:stretch>
        </p:blipFill>
        <p:spPr>
          <a:xfrm>
            <a:off x="3882525" y="760550"/>
            <a:ext cx="4535944" cy="4219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76" name="Google Shape;376;p56"/>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Facade:</a:t>
            </a:r>
            <a:endParaRPr sz="1800">
              <a:latin typeface="Roboto"/>
              <a:ea typeface="Roboto"/>
              <a:cs typeface="Roboto"/>
              <a:sym typeface="Roboto"/>
            </a:endParaRPr>
          </a:p>
        </p:txBody>
      </p:sp>
      <p:pic>
        <p:nvPicPr>
          <p:cNvPr id="377" name="Google Shape;377;p56"/>
          <p:cNvPicPr preferRelativeResize="0"/>
          <p:nvPr/>
        </p:nvPicPr>
        <p:blipFill>
          <a:blip r:embed="rId3">
            <a:alphaModFix/>
          </a:blip>
          <a:stretch>
            <a:fillRect/>
          </a:stretch>
        </p:blipFill>
        <p:spPr>
          <a:xfrm>
            <a:off x="2956225" y="760550"/>
            <a:ext cx="5664849" cy="388491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83" name="Google Shape;383;p57"/>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Client:</a:t>
            </a:r>
            <a:endParaRPr sz="1800">
              <a:latin typeface="Roboto"/>
              <a:ea typeface="Roboto"/>
              <a:cs typeface="Roboto"/>
              <a:sym typeface="Roboto"/>
            </a:endParaRPr>
          </a:p>
        </p:txBody>
      </p:sp>
      <p:pic>
        <p:nvPicPr>
          <p:cNvPr id="384" name="Google Shape;384;p57"/>
          <p:cNvPicPr preferRelativeResize="0"/>
          <p:nvPr/>
        </p:nvPicPr>
        <p:blipFill>
          <a:blip r:embed="rId3">
            <a:alphaModFix/>
          </a:blip>
          <a:stretch>
            <a:fillRect/>
          </a:stretch>
        </p:blipFill>
        <p:spPr>
          <a:xfrm>
            <a:off x="3326750" y="771450"/>
            <a:ext cx="5468514" cy="42196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Demo</a:t>
            </a:r>
            <a:endParaRPr sz="4800"/>
          </a:p>
        </p:txBody>
      </p:sp>
      <p:sp>
        <p:nvSpPr>
          <p:cNvPr id="390" name="Google Shape;390;p58"/>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Ngôn ngữ: 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Ví dụ:</a:t>
            </a:r>
            <a:endParaRPr sz="3100"/>
          </a:p>
        </p:txBody>
      </p:sp>
      <p:pic>
        <p:nvPicPr>
          <p:cNvPr id="396" name="Google Shape;396;p59"/>
          <p:cNvPicPr preferRelativeResize="0"/>
          <p:nvPr/>
        </p:nvPicPr>
        <p:blipFill>
          <a:blip r:embed="rId3">
            <a:alphaModFix/>
          </a:blip>
          <a:stretch>
            <a:fillRect/>
          </a:stretch>
        </p:blipFill>
        <p:spPr>
          <a:xfrm>
            <a:off x="3443350" y="1261800"/>
            <a:ext cx="5429250" cy="3619500"/>
          </a:xfrm>
          <a:prstGeom prst="rect">
            <a:avLst/>
          </a:prstGeom>
          <a:noFill/>
          <a:ln>
            <a:noFill/>
          </a:ln>
        </p:spPr>
      </p:pic>
      <p:sp>
        <p:nvSpPr>
          <p:cNvPr id="397" name="Google Shape;397;p59"/>
          <p:cNvSpPr txBox="1"/>
          <p:nvPr/>
        </p:nvSpPr>
        <p:spPr>
          <a:xfrm>
            <a:off x="98250" y="980750"/>
            <a:ext cx="3519600" cy="461700"/>
          </a:xfrm>
          <a:prstGeom prst="rect">
            <a:avLst/>
          </a:prstGeom>
          <a:noFill/>
          <a:ln>
            <a:noFill/>
          </a:ln>
        </p:spPr>
        <p:txBody>
          <a:bodyPr anchorCtr="0" anchor="t" bIns="91425" lIns="91425" spcFirstLastPara="1" rIns="91425" wrap="square" tIns="91425">
            <a:spAutoFit/>
          </a:bodyPr>
          <a:lstStyle/>
          <a:p>
            <a:pPr indent="0" lvl="0" marL="0" rtl="0" algn="l">
              <a:spcBef>
                <a:spcPts val="2700"/>
              </a:spcBef>
              <a:spcAft>
                <a:spcPts val="900"/>
              </a:spcAft>
              <a:buNone/>
            </a:pPr>
            <a:r>
              <a:rPr b="1" lang="en" sz="1800">
                <a:solidFill>
                  <a:srgbClr val="2B2B2B"/>
                </a:solidFill>
              </a:rPr>
              <a:t>Framework chuyển video:</a:t>
            </a:r>
            <a:endParaRPr b="1" sz="1800">
              <a:solidFill>
                <a:srgbClr val="2B2B2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Ví dụ:</a:t>
            </a:r>
            <a:endParaRPr sz="3100"/>
          </a:p>
        </p:txBody>
      </p:sp>
      <p:pic>
        <p:nvPicPr>
          <p:cNvPr id="403" name="Google Shape;403;p60"/>
          <p:cNvPicPr preferRelativeResize="0"/>
          <p:nvPr/>
        </p:nvPicPr>
        <p:blipFill>
          <a:blip r:embed="rId3">
            <a:alphaModFix/>
          </a:blip>
          <a:stretch>
            <a:fillRect/>
          </a:stretch>
        </p:blipFill>
        <p:spPr>
          <a:xfrm>
            <a:off x="2680311" y="1176900"/>
            <a:ext cx="6463690" cy="3635825"/>
          </a:xfrm>
          <a:prstGeom prst="rect">
            <a:avLst/>
          </a:prstGeom>
          <a:noFill/>
          <a:ln>
            <a:noFill/>
          </a:ln>
        </p:spPr>
      </p:pic>
      <p:sp>
        <p:nvSpPr>
          <p:cNvPr id="404" name="Google Shape;404;p60"/>
          <p:cNvSpPr txBox="1"/>
          <p:nvPr/>
        </p:nvSpPr>
        <p:spPr>
          <a:xfrm>
            <a:off x="98250" y="9807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2700"/>
              </a:spcBef>
              <a:spcAft>
                <a:spcPts val="900"/>
              </a:spcAft>
              <a:buNone/>
            </a:pPr>
            <a:r>
              <a:rPr b="1" lang="en" sz="1800">
                <a:solidFill>
                  <a:srgbClr val="2B2B2B"/>
                </a:solidFill>
              </a:rPr>
              <a:t>Kiến trúc Microservice:</a:t>
            </a:r>
            <a:endParaRPr b="1" sz="1800">
              <a:solidFill>
                <a:srgbClr val="2B2B2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Ví dụ:</a:t>
            </a:r>
            <a:endParaRPr sz="3100"/>
          </a:p>
        </p:txBody>
      </p:sp>
      <p:sp>
        <p:nvSpPr>
          <p:cNvPr id="410" name="Google Shape;410;p61"/>
          <p:cNvSpPr txBox="1"/>
          <p:nvPr/>
        </p:nvSpPr>
        <p:spPr>
          <a:xfrm>
            <a:off x="98250" y="9807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2700"/>
              </a:spcBef>
              <a:spcAft>
                <a:spcPts val="900"/>
              </a:spcAft>
              <a:buNone/>
            </a:pPr>
            <a:r>
              <a:rPr b="1" lang="en" sz="1800">
                <a:solidFill>
                  <a:srgbClr val="2B2B2B"/>
                </a:solidFill>
              </a:rPr>
              <a:t>Cung cấp giao diện đơn giản:</a:t>
            </a:r>
            <a:endParaRPr b="1" sz="1800">
              <a:solidFill>
                <a:srgbClr val="2B2B2B"/>
              </a:solidFill>
            </a:endParaRPr>
          </a:p>
        </p:txBody>
      </p:sp>
      <p:pic>
        <p:nvPicPr>
          <p:cNvPr id="411" name="Google Shape;411;p61"/>
          <p:cNvPicPr preferRelativeResize="0"/>
          <p:nvPr/>
        </p:nvPicPr>
        <p:blipFill>
          <a:blip r:embed="rId3">
            <a:alphaModFix/>
          </a:blip>
          <a:stretch>
            <a:fillRect/>
          </a:stretch>
        </p:blipFill>
        <p:spPr>
          <a:xfrm>
            <a:off x="2934650" y="1109225"/>
            <a:ext cx="5740951" cy="35691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92" name="Google Shape;92;p17"/>
          <p:cNvSpPr txBox="1"/>
          <p:nvPr/>
        </p:nvSpPr>
        <p:spPr>
          <a:xfrm>
            <a:off x="844650" y="1264075"/>
            <a:ext cx="7333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Ứng dụng sẽ được cấu hình với một hoặc nhiều họ sản phẩm.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Các đối tượng cần phải được tạo ra như một tập hợp để có thể tương thích với nhau.Abstract Factory Pattern giúp đảm bảo rằng các product mà bạn nhận được từ một factory đều tương thích với nhau.</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Abstract Factory Pattern giúp gom các đoạn code tạo ra product vào một nơi trong chương trình, nhờ đó giúp dễ theo dõi và thao tác.</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Với Abstract Factory Pattern, chúng ta có thể thoải mái thêm nhiều loại product mới vào chương trình mà không làm thay đổi các đoạn code nền tảng đã có trước đó.</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417" name="Google Shape;417;p62"/>
          <p:cNvSpPr txBox="1"/>
          <p:nvPr/>
        </p:nvSpPr>
        <p:spPr>
          <a:xfrm>
            <a:off x="228850" y="822300"/>
            <a:ext cx="4424400" cy="4007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 Factory:</a:t>
            </a:r>
            <a:r>
              <a:rPr lang="en" sz="1350">
                <a:solidFill>
                  <a:srgbClr val="1B1B1B"/>
                </a:solidFill>
                <a:highlight>
                  <a:srgbClr val="FFFFFF"/>
                </a:highlight>
                <a:latin typeface="Open Sans"/>
                <a:ea typeface="Open Sans"/>
                <a:cs typeface="Open Sans"/>
                <a:sym typeface="Open Sans"/>
              </a:rPr>
              <a:t> có thể được sử dụng với Facade để cung cấp một giao diện cho việc tạo ra các đối tượng hệ thống con theo cách độc lập của hệ thống con. Abstract Factory cũng có thể được sử dụng như là một sự thay thế cho Facade để ẩn các lớp nền cụ thể.</a:t>
            </a:r>
            <a:endParaRPr sz="1350">
              <a:solidFill>
                <a:srgbClr val="1B1B1B"/>
              </a:solidFill>
              <a:highlight>
                <a:srgbClr val="FFFFFF"/>
              </a:highlight>
              <a:latin typeface="Open Sans"/>
              <a:ea typeface="Open Sans"/>
              <a:cs typeface="Open Sans"/>
              <a:sym typeface="Open Sans"/>
            </a:endParaRPr>
          </a:p>
          <a:p>
            <a:pPr indent="0" lvl="0" marL="0" rtl="0" algn="l">
              <a:lnSpc>
                <a:spcPct val="115000"/>
              </a:lnSpc>
              <a:spcBef>
                <a:spcPts val="700"/>
              </a:spcBef>
              <a:spcAft>
                <a:spcPts val="0"/>
              </a:spcAft>
              <a:buNone/>
            </a:pPr>
            <a:r>
              <a:t/>
            </a:r>
            <a:endParaRPr sz="1350">
              <a:solidFill>
                <a:srgbClr val="1B1B1B"/>
              </a:solidFill>
              <a:highlight>
                <a:srgbClr val="FFFFFF"/>
              </a:highlight>
              <a:latin typeface="Open Sans"/>
              <a:ea typeface="Open Sans"/>
              <a:cs typeface="Open Sans"/>
              <a:sym typeface="Open Sans"/>
            </a:endParaRPr>
          </a:p>
          <a:p>
            <a:pPr indent="0" lvl="0" marL="0" rtl="0" algn="l">
              <a:lnSpc>
                <a:spcPct val="115000"/>
              </a:lnSpc>
              <a:spcBef>
                <a:spcPts val="700"/>
              </a:spcBef>
              <a:spcAft>
                <a:spcPts val="0"/>
              </a:spcAft>
              <a:buNone/>
            </a:pPr>
            <a:r>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70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Adapter</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Hai Pattern này làm việc theo cùng một cách, nhưng mục đích sử dụng của chúng khác nhau. Adapter Pattern chuyển đổi mã nguồn để làm việc được với mã nguồn khác. Nhưng Facade Pattern cho phép bao bọc mã nguồn gốc để nó có thể giao tiếp với mã nguồn khác dễ dàng hơn</a:t>
            </a:r>
            <a:endParaRPr b="1" sz="1350">
              <a:solidFill>
                <a:srgbClr val="1B1B1B"/>
              </a:solidFill>
              <a:highlight>
                <a:srgbClr val="FFFFFF"/>
              </a:highlight>
              <a:latin typeface="Open Sans"/>
              <a:ea typeface="Open Sans"/>
              <a:cs typeface="Open Sans"/>
              <a:sym typeface="Open Sans"/>
            </a:endParaRPr>
          </a:p>
        </p:txBody>
      </p:sp>
      <p:pic>
        <p:nvPicPr>
          <p:cNvPr id="418" name="Google Shape;418;p62"/>
          <p:cNvPicPr preferRelativeResize="0"/>
          <p:nvPr/>
        </p:nvPicPr>
        <p:blipFill>
          <a:blip r:embed="rId3">
            <a:alphaModFix/>
          </a:blip>
          <a:stretch>
            <a:fillRect/>
          </a:stretch>
        </p:blipFill>
        <p:spPr>
          <a:xfrm>
            <a:off x="4888025" y="2831275"/>
            <a:ext cx="3568250" cy="2230150"/>
          </a:xfrm>
          <a:prstGeom prst="rect">
            <a:avLst/>
          </a:prstGeom>
          <a:noFill/>
          <a:ln>
            <a:noFill/>
          </a:ln>
        </p:spPr>
      </p:pic>
      <p:pic>
        <p:nvPicPr>
          <p:cNvPr id="419" name="Google Shape;419;p62"/>
          <p:cNvPicPr preferRelativeResize="0"/>
          <p:nvPr/>
        </p:nvPicPr>
        <p:blipFill>
          <a:blip r:embed="rId4">
            <a:alphaModFix/>
          </a:blip>
          <a:stretch>
            <a:fillRect/>
          </a:stretch>
        </p:blipFill>
        <p:spPr>
          <a:xfrm>
            <a:off x="4982800" y="700687"/>
            <a:ext cx="3101297" cy="1939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425" name="Google Shape;425;p63"/>
          <p:cNvSpPr txBox="1"/>
          <p:nvPr/>
        </p:nvSpPr>
        <p:spPr>
          <a:xfrm>
            <a:off x="228850" y="822300"/>
            <a:ext cx="4783800" cy="43056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Singleton</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các đối tượng Facade có thể là các Singleton. Thông thường Facade thường được biến đổi thành Singleton do việc chỉ cần 1 đối tượng Facade</a:t>
            </a:r>
            <a:endParaRPr b="1" sz="1350">
              <a:solidFill>
                <a:srgbClr val="1B1B1B"/>
              </a:solidFill>
              <a:highlight>
                <a:schemeClr val="lt1"/>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Flyweight</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Flyweight cho thấy cách tạo ra nhiều đối tượng nhỏ, trong khi Facade cho thấy cách tạo một đối tượng duy nhất đại diện cho toàn bộ hệ thống con.</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Proxy</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Facade tương tự như Proxy ở chỗ cả hai đều đệm một thực thể phức tạp và tự khởi tạo nó. Không giống như Facade, Proxy có giao diện giống với đối tượng dịch vụ của nó, điều này làm cho chúng có thể hoán đổi cho nhau</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Mediator</a:t>
            </a:r>
            <a:r>
              <a:rPr lang="en" sz="1350">
                <a:solidFill>
                  <a:srgbClr val="1B1B1B"/>
                </a:solidFill>
                <a:highlight>
                  <a:srgbClr val="FFFFFF"/>
                </a:highlight>
                <a:latin typeface="Open Sans"/>
                <a:ea typeface="Open Sans"/>
                <a:cs typeface="Open Sans"/>
                <a:sym typeface="Open Sans"/>
              </a:rPr>
              <a:t>: Facade và Mediator có những công việc tương tự nhau: họ cố gắng tổ chức sự hợp tác giữa nhiều lớp được kết hợp chặt chẽ với nhau.</a:t>
            </a:r>
            <a:endParaRPr sz="1350">
              <a:solidFill>
                <a:srgbClr val="1B1B1B"/>
              </a:solidFill>
              <a:highlight>
                <a:srgbClr val="FFFFFF"/>
              </a:highlight>
              <a:latin typeface="Open Sans"/>
              <a:ea typeface="Open Sans"/>
              <a:cs typeface="Open Sans"/>
              <a:sym typeface="Open Sans"/>
            </a:endParaRPr>
          </a:p>
          <a:p>
            <a:pPr indent="0" lvl="0" marL="457200" rtl="0" algn="l">
              <a:lnSpc>
                <a:spcPct val="115000"/>
              </a:lnSpc>
              <a:spcBef>
                <a:spcPts val="700"/>
              </a:spcBef>
              <a:spcAft>
                <a:spcPts val="700"/>
              </a:spcAft>
              <a:buNone/>
            </a:pPr>
            <a:r>
              <a:t/>
            </a:r>
            <a:endParaRPr b="1" sz="1350">
              <a:solidFill>
                <a:srgbClr val="1B1B1B"/>
              </a:solidFill>
              <a:highlight>
                <a:schemeClr val="lt1"/>
              </a:highlight>
              <a:latin typeface="Open Sans"/>
              <a:ea typeface="Open Sans"/>
              <a:cs typeface="Open Sans"/>
              <a:sym typeface="Open Sans"/>
            </a:endParaRPr>
          </a:p>
        </p:txBody>
      </p:sp>
      <p:pic>
        <p:nvPicPr>
          <p:cNvPr id="426" name="Google Shape;426;p63"/>
          <p:cNvPicPr preferRelativeResize="0"/>
          <p:nvPr/>
        </p:nvPicPr>
        <p:blipFill>
          <a:blip r:embed="rId3">
            <a:alphaModFix/>
          </a:blip>
          <a:stretch>
            <a:fillRect/>
          </a:stretch>
        </p:blipFill>
        <p:spPr>
          <a:xfrm>
            <a:off x="5110775" y="2732799"/>
            <a:ext cx="3912150" cy="2410700"/>
          </a:xfrm>
          <a:prstGeom prst="rect">
            <a:avLst/>
          </a:prstGeom>
          <a:noFill/>
          <a:ln>
            <a:noFill/>
          </a:ln>
        </p:spPr>
      </p:pic>
      <p:pic>
        <p:nvPicPr>
          <p:cNvPr id="427" name="Google Shape;427;p63"/>
          <p:cNvPicPr preferRelativeResize="0"/>
          <p:nvPr/>
        </p:nvPicPr>
        <p:blipFill>
          <a:blip r:embed="rId4">
            <a:alphaModFix/>
          </a:blip>
          <a:stretch>
            <a:fillRect/>
          </a:stretch>
        </p:blipFill>
        <p:spPr>
          <a:xfrm>
            <a:off x="5383200" y="668013"/>
            <a:ext cx="3225325" cy="201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98" name="Google Shape;98;p18"/>
          <p:cNvSpPr txBox="1"/>
          <p:nvPr/>
        </p:nvSpPr>
        <p:spPr>
          <a:xfrm>
            <a:off x="1008100" y="3498025"/>
            <a:ext cx="733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Ví dụ,  Lấy trường hợp của một người quản lý thông tin quản lý số điện thoại. Số điện thoại có một quy tắc cụ thể mà chúng được tạo tùy thuộc vào các khu vực và quốc gia. Nếu tại một thời điểm nào đó, ứng dụng phải được thay đổi để hỗ trợ thêm số tạo thành một quốc gia mới, mã của ứng dụng sẽ phải được thay đổi và nó sẽ ngày càng trở nên phức tạp hơn.</a:t>
            </a:r>
            <a:endParaRPr sz="1600"/>
          </a:p>
        </p:txBody>
      </p:sp>
      <p:pic>
        <p:nvPicPr>
          <p:cNvPr id="99" name="Google Shape;99;p18"/>
          <p:cNvPicPr preferRelativeResize="0"/>
          <p:nvPr/>
        </p:nvPicPr>
        <p:blipFill>
          <a:blip r:embed="rId3">
            <a:alphaModFix/>
          </a:blip>
          <a:stretch>
            <a:fillRect/>
          </a:stretch>
        </p:blipFill>
        <p:spPr>
          <a:xfrm>
            <a:off x="2440825" y="815050"/>
            <a:ext cx="4576310" cy="257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105" name="Google Shape;105;p19"/>
          <p:cNvSpPr txBox="1"/>
          <p:nvPr/>
        </p:nvSpPr>
        <p:spPr>
          <a:xfrm>
            <a:off x="1008100" y="3498025"/>
            <a:ext cx="733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Để ngăn chặn nó, mẫu thiết kế Abstract factory được sử dụng. Sử dụng mẫu này, một khuôn khổ được xác định, tạo ra các đối tượng tuân theo một mẫu chung và trong thời gian chạy, nhà máy này được ghép nối với bất kỳ nhà máy nào để sản xuất các đối tượng theo mẫu của một quốc gia nhất định.</a:t>
            </a:r>
            <a:endParaRPr sz="1600"/>
          </a:p>
        </p:txBody>
      </p:sp>
      <p:pic>
        <p:nvPicPr>
          <p:cNvPr id="106" name="Google Shape;106;p19"/>
          <p:cNvPicPr preferRelativeResize="0"/>
          <p:nvPr/>
        </p:nvPicPr>
        <p:blipFill>
          <a:blip r:embed="rId3">
            <a:alphaModFix/>
          </a:blip>
          <a:stretch>
            <a:fillRect/>
          </a:stretch>
        </p:blipFill>
        <p:spPr>
          <a:xfrm>
            <a:off x="2440825" y="815050"/>
            <a:ext cx="4576310" cy="2574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112" name="Google Shape;112;p20"/>
          <p:cNvSpPr txBox="1"/>
          <p:nvPr/>
        </p:nvSpPr>
        <p:spPr>
          <a:xfrm>
            <a:off x="98250" y="926250"/>
            <a:ext cx="3868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Abstract factory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Phía client sẽ không phụ thuộc vào việc những sản phẩm được tạo ra như thế nào.</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Ứng dụng sẽ được cấu hình với một hoặc nhiều họ sản phẩm.</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Các đối tượng cần phải được tạo ra như một tập hợp để có thể tương thích với nhau.</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Muốn cung cấp một thư viện lớp gồm các sản phẩm và bạn chỉ muốn tiết lộ các giao diện của chúng chứ không phải việc triển khai chúng.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13" name="Google Shape;113;p20"/>
          <p:cNvPicPr preferRelativeResize="0"/>
          <p:nvPr/>
        </p:nvPicPr>
        <p:blipFill>
          <a:blip r:embed="rId3">
            <a:alphaModFix/>
          </a:blip>
          <a:stretch>
            <a:fillRect/>
          </a:stretch>
        </p:blipFill>
        <p:spPr>
          <a:xfrm>
            <a:off x="4358900" y="926250"/>
            <a:ext cx="4333875" cy="393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19" name="Google Shape;119;p21"/>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Kiến trúc:</a:t>
            </a:r>
            <a:endParaRPr sz="1800"/>
          </a:p>
        </p:txBody>
      </p:sp>
      <p:pic>
        <p:nvPicPr>
          <p:cNvPr id="120" name="Google Shape;120;p21"/>
          <p:cNvPicPr preferRelativeResize="0"/>
          <p:nvPr/>
        </p:nvPicPr>
        <p:blipFill>
          <a:blip r:embed="rId3">
            <a:alphaModFix/>
          </a:blip>
          <a:stretch>
            <a:fillRect/>
          </a:stretch>
        </p:blipFill>
        <p:spPr>
          <a:xfrm>
            <a:off x="1318425" y="839075"/>
            <a:ext cx="7205228" cy="430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